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  <p:sldMasterId id="2147483754" r:id="rId2"/>
  </p:sldMasterIdLst>
  <p:notesMasterIdLst>
    <p:notesMasterId r:id="rId39"/>
  </p:notesMasterIdLst>
  <p:sldIdLst>
    <p:sldId id="256" r:id="rId3"/>
    <p:sldId id="3082" r:id="rId4"/>
    <p:sldId id="3067" r:id="rId5"/>
    <p:sldId id="3070" r:id="rId6"/>
    <p:sldId id="3043" r:id="rId7"/>
    <p:sldId id="3068" r:id="rId8"/>
    <p:sldId id="3069" r:id="rId9"/>
    <p:sldId id="3071" r:id="rId10"/>
    <p:sldId id="3073" r:id="rId11"/>
    <p:sldId id="3072" r:id="rId12"/>
    <p:sldId id="264" r:id="rId13"/>
    <p:sldId id="269" r:id="rId14"/>
    <p:sldId id="3074" r:id="rId15"/>
    <p:sldId id="3075" r:id="rId16"/>
    <p:sldId id="257" r:id="rId17"/>
    <p:sldId id="3076" r:id="rId18"/>
    <p:sldId id="3083" r:id="rId19"/>
    <p:sldId id="3078" r:id="rId20"/>
    <p:sldId id="3084" r:id="rId21"/>
    <p:sldId id="3077" r:id="rId22"/>
    <p:sldId id="3081" r:id="rId23"/>
    <p:sldId id="3085" r:id="rId24"/>
    <p:sldId id="3086" r:id="rId25"/>
    <p:sldId id="3066" r:id="rId26"/>
    <p:sldId id="3087" r:id="rId27"/>
    <p:sldId id="3049" r:id="rId28"/>
    <p:sldId id="3088" r:id="rId29"/>
    <p:sldId id="3050" r:id="rId30"/>
    <p:sldId id="3052" r:id="rId31"/>
    <p:sldId id="3051" r:id="rId32"/>
    <p:sldId id="3053" r:id="rId33"/>
    <p:sldId id="3054" r:id="rId34"/>
    <p:sldId id="3055" r:id="rId35"/>
    <p:sldId id="3056" r:id="rId36"/>
    <p:sldId id="3065" r:id="rId37"/>
    <p:sldId id="306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893BC3"/>
    <a:srgbClr val="55247A"/>
    <a:srgbClr val="00FFCC"/>
    <a:srgbClr val="F5F1F9"/>
    <a:srgbClr val="EBE1F3"/>
    <a:srgbClr val="E7DDEF"/>
    <a:srgbClr val="0FA14A"/>
    <a:srgbClr val="D3B5E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8" autoAdjust="0"/>
    <p:restoredTop sz="85646" autoAdjust="0"/>
  </p:normalViewPr>
  <p:slideViewPr>
    <p:cSldViewPr snapToGrid="0">
      <p:cViewPr varScale="1">
        <p:scale>
          <a:sx n="109" d="100"/>
          <a:sy n="109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6056C-B794-4DE8-8ABC-1C55B1D35204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AAE71ED-B5AA-40BB-A716-8F2D2ED637F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Top 10</a:t>
          </a:r>
        </a:p>
      </dgm:t>
    </dgm:pt>
    <dgm:pt modelId="{91D46C74-FE88-4FCD-A900-191DCF42710A}" type="parTrans" cxnId="{10E0BADD-0A38-4C39-9B9D-3D438D98DA4D}">
      <dgm:prSet/>
      <dgm:spPr/>
      <dgm:t>
        <a:bodyPr/>
        <a:lstStyle/>
        <a:p>
          <a:endParaRPr lang="en-GB"/>
        </a:p>
      </dgm:t>
    </dgm:pt>
    <dgm:pt modelId="{886996F4-1167-4630-AC70-44CBF0CE904E}" type="sibTrans" cxnId="{10E0BADD-0A38-4C39-9B9D-3D438D98DA4D}">
      <dgm:prSet/>
      <dgm:spPr/>
      <dgm:t>
        <a:bodyPr/>
        <a:lstStyle/>
        <a:p>
          <a:endParaRPr lang="en-GB"/>
        </a:p>
      </dgm:t>
    </dgm:pt>
    <dgm:pt modelId="{FC3B8460-0855-41D8-A40B-CDFBB53F9FC2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GB" sz="1400" dirty="0">
              <a:latin typeface="Corbel" panose="020B0503020204020204" pitchFamily="34" charset="0"/>
            </a:rPr>
            <a:t>Inclusive for all: a global social values-driven consumer trend</a:t>
          </a:r>
        </a:p>
      </dgm:t>
    </dgm:pt>
    <dgm:pt modelId="{AD51B4CD-33F2-4265-9178-AE88CE38E622}" type="parTrans" cxnId="{1035ACB7-6533-4FF0-9405-E63D623434A9}">
      <dgm:prSet/>
      <dgm:spPr/>
      <dgm:t>
        <a:bodyPr/>
        <a:lstStyle/>
        <a:p>
          <a:endParaRPr lang="en-GB"/>
        </a:p>
      </dgm:t>
    </dgm:pt>
    <dgm:pt modelId="{9A8D0CED-4D12-4BE2-8D0E-AB3BCFA2DFA5}" type="sibTrans" cxnId="{1035ACB7-6533-4FF0-9405-E63D623434A9}">
      <dgm:prSet/>
      <dgm:spPr/>
      <dgm:t>
        <a:bodyPr/>
        <a:lstStyle/>
        <a:p>
          <a:endParaRPr lang="en-GB"/>
        </a:p>
      </dgm:t>
    </dgm:pt>
    <dgm:pt modelId="{95A07147-A625-4BC7-95D2-5BBB22860503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56%</a:t>
          </a:r>
        </a:p>
      </dgm:t>
    </dgm:pt>
    <dgm:pt modelId="{3C98E09A-0D2B-4543-87C5-0815755A3115}" type="parTrans" cxnId="{3480DE19-970A-49E4-A90C-401BB0A63687}">
      <dgm:prSet/>
      <dgm:spPr/>
      <dgm:t>
        <a:bodyPr/>
        <a:lstStyle/>
        <a:p>
          <a:endParaRPr lang="en-GB"/>
        </a:p>
      </dgm:t>
    </dgm:pt>
    <dgm:pt modelId="{1F27BC84-9057-4961-B86A-7D3BBDF20EE0}" type="sibTrans" cxnId="{3480DE19-970A-49E4-A90C-401BB0A63687}">
      <dgm:prSet/>
      <dgm:spPr/>
      <dgm:t>
        <a:bodyPr/>
        <a:lstStyle/>
        <a:p>
          <a:endParaRPr lang="en-GB"/>
        </a:p>
      </dgm:t>
    </dgm:pt>
    <dgm:pt modelId="{E05F743E-3C13-49AB-9B0B-12D0FBDFBF1F}">
      <dgm:prSet phldrT="[Text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r>
            <a:rPr lang="en-GB" sz="1400" dirty="0">
              <a:latin typeface="Corbel" panose="020B0503020204020204" pitchFamily="34" charset="0"/>
            </a:rPr>
            <a:t>Of UK youth would hesitate to accept a job if organisation lacks DEI track record</a:t>
          </a:r>
        </a:p>
      </dgm:t>
    </dgm:pt>
    <dgm:pt modelId="{850022FA-591C-4E29-AC27-2E6BE285EDEF}" type="parTrans" cxnId="{05012B33-CEDB-4D9B-B7CE-43FCBC144CEC}">
      <dgm:prSet/>
      <dgm:spPr/>
      <dgm:t>
        <a:bodyPr/>
        <a:lstStyle/>
        <a:p>
          <a:endParaRPr lang="en-GB"/>
        </a:p>
      </dgm:t>
    </dgm:pt>
    <dgm:pt modelId="{1B30B279-6895-4FEB-9F6B-E51F52E5198E}" type="sibTrans" cxnId="{05012B33-CEDB-4D9B-B7CE-43FCBC144CEC}">
      <dgm:prSet/>
      <dgm:spPr/>
      <dgm:t>
        <a:bodyPr/>
        <a:lstStyle/>
        <a:p>
          <a:endParaRPr lang="en-GB"/>
        </a:p>
      </dgm:t>
    </dgm:pt>
    <dgm:pt modelId="{DF8F81EB-737F-4AAD-BFC3-A1FD6EAC2C41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/>
            <a:t>70%</a:t>
          </a:r>
        </a:p>
      </dgm:t>
    </dgm:pt>
    <dgm:pt modelId="{C4C4BC2C-E64E-4B0E-8B3C-EBE42D01787F}" type="parTrans" cxnId="{D5B860B3-D3FA-4C58-8784-0A2835A156C7}">
      <dgm:prSet/>
      <dgm:spPr/>
      <dgm:t>
        <a:bodyPr/>
        <a:lstStyle/>
        <a:p>
          <a:endParaRPr lang="en-GB"/>
        </a:p>
      </dgm:t>
    </dgm:pt>
    <dgm:pt modelId="{2FBC59EB-E92B-4A2D-93A2-32949830CE7D}" type="sibTrans" cxnId="{D5B860B3-D3FA-4C58-8784-0A2835A156C7}">
      <dgm:prSet/>
      <dgm:spPr/>
      <dgm:t>
        <a:bodyPr/>
        <a:lstStyle/>
        <a:p>
          <a:endParaRPr lang="en-GB"/>
        </a:p>
      </dgm:t>
    </dgm:pt>
    <dgm:pt modelId="{E2FDFC8E-6ADE-40AB-890B-3263AE6520CD}">
      <dgm:prSet phldrT="[Text]"/>
      <dgm:spPr>
        <a:solidFill>
          <a:schemeClr val="accent6">
            <a:lumMod val="20000"/>
            <a:lumOff val="80000"/>
            <a:alpha val="89804"/>
          </a:schemeClr>
        </a:solidFill>
      </dgm:spPr>
      <dgm:t>
        <a:bodyPr/>
        <a:lstStyle/>
        <a:p>
          <a:r>
            <a:rPr lang="en-GB" dirty="0"/>
            <a:t>US Hispanic and Black workers said company should be doing more to increase diversity</a:t>
          </a:r>
        </a:p>
      </dgm:t>
    </dgm:pt>
    <dgm:pt modelId="{7609C57A-F8BB-4D96-A7D4-A19143B2AECC}" type="parTrans" cxnId="{30D06941-8BFE-4937-8477-ABD744192BBD}">
      <dgm:prSet/>
      <dgm:spPr/>
      <dgm:t>
        <a:bodyPr/>
        <a:lstStyle/>
        <a:p>
          <a:endParaRPr lang="en-GB"/>
        </a:p>
      </dgm:t>
    </dgm:pt>
    <dgm:pt modelId="{495906E7-0CA9-4768-8A7A-8FEA7C16DB1C}" type="sibTrans" cxnId="{30D06941-8BFE-4937-8477-ABD744192BBD}">
      <dgm:prSet/>
      <dgm:spPr/>
      <dgm:t>
        <a:bodyPr/>
        <a:lstStyle/>
        <a:p>
          <a:endParaRPr lang="en-GB"/>
        </a:p>
      </dgm:t>
    </dgm:pt>
    <dgm:pt modelId="{33835CD8-37F9-48D0-BA44-6227287C1B9C}" type="pres">
      <dgm:prSet presAssocID="{3F86056C-B794-4DE8-8ABC-1C55B1D35204}" presName="list" presStyleCnt="0">
        <dgm:presLayoutVars>
          <dgm:dir/>
          <dgm:animLvl val="lvl"/>
        </dgm:presLayoutVars>
      </dgm:prSet>
      <dgm:spPr/>
    </dgm:pt>
    <dgm:pt modelId="{3CD68A78-C0BF-430B-BBA3-ED334F364297}" type="pres">
      <dgm:prSet presAssocID="{8AAE71ED-B5AA-40BB-A716-8F2D2ED637F8}" presName="posSpace" presStyleCnt="0"/>
      <dgm:spPr/>
    </dgm:pt>
    <dgm:pt modelId="{4284DFC6-36BC-465D-AA4C-93B50FF8D3E5}" type="pres">
      <dgm:prSet presAssocID="{8AAE71ED-B5AA-40BB-A716-8F2D2ED637F8}" presName="vertFlow" presStyleCnt="0"/>
      <dgm:spPr/>
    </dgm:pt>
    <dgm:pt modelId="{86C4F855-AF97-4964-AD58-841C077223F0}" type="pres">
      <dgm:prSet presAssocID="{8AAE71ED-B5AA-40BB-A716-8F2D2ED637F8}" presName="topSpace" presStyleCnt="0"/>
      <dgm:spPr/>
    </dgm:pt>
    <dgm:pt modelId="{FD54F8F0-2AF3-4813-95A8-07FCF4B6EE3F}" type="pres">
      <dgm:prSet presAssocID="{8AAE71ED-B5AA-40BB-A716-8F2D2ED637F8}" presName="firstComp" presStyleCnt="0"/>
      <dgm:spPr/>
    </dgm:pt>
    <dgm:pt modelId="{E1D032CE-540D-4E94-B125-29F81C84C81A}" type="pres">
      <dgm:prSet presAssocID="{8AAE71ED-B5AA-40BB-A716-8F2D2ED637F8}" presName="firstChild" presStyleLbl="bgAccFollowNode1" presStyleIdx="0" presStyleCnt="3"/>
      <dgm:spPr/>
    </dgm:pt>
    <dgm:pt modelId="{26AF7405-4A95-4C92-BDA4-CADF93DB5649}" type="pres">
      <dgm:prSet presAssocID="{8AAE71ED-B5AA-40BB-A716-8F2D2ED637F8}" presName="firstChildTx" presStyleLbl="bgAccFollowNode1" presStyleIdx="0" presStyleCnt="3">
        <dgm:presLayoutVars>
          <dgm:bulletEnabled val="1"/>
        </dgm:presLayoutVars>
      </dgm:prSet>
      <dgm:spPr/>
    </dgm:pt>
    <dgm:pt modelId="{031AEC6B-0825-4BE8-A57A-FBE403C9C47C}" type="pres">
      <dgm:prSet presAssocID="{8AAE71ED-B5AA-40BB-A716-8F2D2ED637F8}" presName="negSpace" presStyleCnt="0"/>
      <dgm:spPr/>
    </dgm:pt>
    <dgm:pt modelId="{95F5A00F-5565-4748-91FD-0EC51A424513}" type="pres">
      <dgm:prSet presAssocID="{8AAE71ED-B5AA-40BB-A716-8F2D2ED637F8}" presName="circle" presStyleLbl="node1" presStyleIdx="0" presStyleCnt="3"/>
      <dgm:spPr/>
    </dgm:pt>
    <dgm:pt modelId="{7D4AF4B0-ED27-4B33-BB15-CAC260E182A3}" type="pres">
      <dgm:prSet presAssocID="{886996F4-1167-4630-AC70-44CBF0CE904E}" presName="transSpace" presStyleCnt="0"/>
      <dgm:spPr/>
    </dgm:pt>
    <dgm:pt modelId="{9EE2B32D-9668-4FDE-8282-08B4AC275B6A}" type="pres">
      <dgm:prSet presAssocID="{95A07147-A625-4BC7-95D2-5BBB22860503}" presName="posSpace" presStyleCnt="0"/>
      <dgm:spPr/>
    </dgm:pt>
    <dgm:pt modelId="{EEB431CE-59B4-4DD9-BBAF-7C32BD6A91C8}" type="pres">
      <dgm:prSet presAssocID="{95A07147-A625-4BC7-95D2-5BBB22860503}" presName="vertFlow" presStyleCnt="0"/>
      <dgm:spPr/>
    </dgm:pt>
    <dgm:pt modelId="{4C57A736-2CB7-4946-AD28-CD8C72599100}" type="pres">
      <dgm:prSet presAssocID="{95A07147-A625-4BC7-95D2-5BBB22860503}" presName="topSpace" presStyleCnt="0"/>
      <dgm:spPr/>
    </dgm:pt>
    <dgm:pt modelId="{79932ED3-275E-4690-A441-5993A199F923}" type="pres">
      <dgm:prSet presAssocID="{95A07147-A625-4BC7-95D2-5BBB22860503}" presName="firstComp" presStyleCnt="0"/>
      <dgm:spPr/>
    </dgm:pt>
    <dgm:pt modelId="{14985D9A-CA73-4C42-B0D6-B26E6B3D8EB7}" type="pres">
      <dgm:prSet presAssocID="{95A07147-A625-4BC7-95D2-5BBB22860503}" presName="firstChild" presStyleLbl="bgAccFollowNode1" presStyleIdx="1" presStyleCnt="3"/>
      <dgm:spPr/>
    </dgm:pt>
    <dgm:pt modelId="{993648AC-E679-4F2B-A122-DD5F6803BC66}" type="pres">
      <dgm:prSet presAssocID="{95A07147-A625-4BC7-95D2-5BBB22860503}" presName="firstChildTx" presStyleLbl="bgAccFollowNode1" presStyleIdx="1" presStyleCnt="3">
        <dgm:presLayoutVars>
          <dgm:bulletEnabled val="1"/>
        </dgm:presLayoutVars>
      </dgm:prSet>
      <dgm:spPr/>
    </dgm:pt>
    <dgm:pt modelId="{380D282A-D801-4D8A-ACAC-0BD442ED54CE}" type="pres">
      <dgm:prSet presAssocID="{95A07147-A625-4BC7-95D2-5BBB22860503}" presName="negSpace" presStyleCnt="0"/>
      <dgm:spPr/>
    </dgm:pt>
    <dgm:pt modelId="{9714E24B-C301-4641-A17B-58B05A11B4BE}" type="pres">
      <dgm:prSet presAssocID="{95A07147-A625-4BC7-95D2-5BBB22860503}" presName="circle" presStyleLbl="node1" presStyleIdx="1" presStyleCnt="3"/>
      <dgm:spPr/>
    </dgm:pt>
    <dgm:pt modelId="{6FC94B5B-84DA-46E8-88B8-274193A68E9D}" type="pres">
      <dgm:prSet presAssocID="{1F27BC84-9057-4961-B86A-7D3BBDF20EE0}" presName="transSpace" presStyleCnt="0"/>
      <dgm:spPr/>
    </dgm:pt>
    <dgm:pt modelId="{8B56AB19-0BCF-44BC-A650-4387F54CA339}" type="pres">
      <dgm:prSet presAssocID="{DF8F81EB-737F-4AAD-BFC3-A1FD6EAC2C41}" presName="posSpace" presStyleCnt="0"/>
      <dgm:spPr/>
    </dgm:pt>
    <dgm:pt modelId="{57850C15-B028-4136-AB20-FD542ADD7C8F}" type="pres">
      <dgm:prSet presAssocID="{DF8F81EB-737F-4AAD-BFC3-A1FD6EAC2C41}" presName="vertFlow" presStyleCnt="0"/>
      <dgm:spPr/>
    </dgm:pt>
    <dgm:pt modelId="{04120DFE-DFA3-4400-B547-6BF5D227A141}" type="pres">
      <dgm:prSet presAssocID="{DF8F81EB-737F-4AAD-BFC3-A1FD6EAC2C41}" presName="topSpace" presStyleCnt="0"/>
      <dgm:spPr/>
    </dgm:pt>
    <dgm:pt modelId="{5B9F33C0-C79C-475F-8BB0-73255B89FCF2}" type="pres">
      <dgm:prSet presAssocID="{DF8F81EB-737F-4AAD-BFC3-A1FD6EAC2C41}" presName="firstComp" presStyleCnt="0"/>
      <dgm:spPr/>
    </dgm:pt>
    <dgm:pt modelId="{C0225D13-4410-4244-B9D0-115490679B1C}" type="pres">
      <dgm:prSet presAssocID="{DF8F81EB-737F-4AAD-BFC3-A1FD6EAC2C41}" presName="firstChild" presStyleLbl="bgAccFollowNode1" presStyleIdx="2" presStyleCnt="3"/>
      <dgm:spPr/>
    </dgm:pt>
    <dgm:pt modelId="{06652873-977A-4FEB-9562-C80B6BDF3E00}" type="pres">
      <dgm:prSet presAssocID="{DF8F81EB-737F-4AAD-BFC3-A1FD6EAC2C41}" presName="firstChildTx" presStyleLbl="bgAccFollowNode1" presStyleIdx="2" presStyleCnt="3">
        <dgm:presLayoutVars>
          <dgm:bulletEnabled val="1"/>
        </dgm:presLayoutVars>
      </dgm:prSet>
      <dgm:spPr/>
    </dgm:pt>
    <dgm:pt modelId="{5DF5F55B-D7D2-40FC-A821-8DA06F626083}" type="pres">
      <dgm:prSet presAssocID="{DF8F81EB-737F-4AAD-BFC3-A1FD6EAC2C41}" presName="negSpace" presStyleCnt="0"/>
      <dgm:spPr/>
    </dgm:pt>
    <dgm:pt modelId="{9E457D58-AD29-4B2D-BEC6-5D73E32B36A6}" type="pres">
      <dgm:prSet presAssocID="{DF8F81EB-737F-4AAD-BFC3-A1FD6EAC2C41}" presName="circle" presStyleLbl="node1" presStyleIdx="2" presStyleCnt="3"/>
      <dgm:spPr/>
    </dgm:pt>
  </dgm:ptLst>
  <dgm:cxnLst>
    <dgm:cxn modelId="{3480DE19-970A-49E4-A90C-401BB0A63687}" srcId="{3F86056C-B794-4DE8-8ABC-1C55B1D35204}" destId="{95A07147-A625-4BC7-95D2-5BBB22860503}" srcOrd="1" destOrd="0" parTransId="{3C98E09A-0D2B-4543-87C5-0815755A3115}" sibTransId="{1F27BC84-9057-4961-B86A-7D3BBDF20EE0}"/>
    <dgm:cxn modelId="{DB20102D-7437-48E4-8B86-4DD7A60B7243}" type="presOf" srcId="{8AAE71ED-B5AA-40BB-A716-8F2D2ED637F8}" destId="{95F5A00F-5565-4748-91FD-0EC51A424513}" srcOrd="0" destOrd="0" presId="urn:microsoft.com/office/officeart/2005/8/layout/hList9"/>
    <dgm:cxn modelId="{05012B33-CEDB-4D9B-B7CE-43FCBC144CEC}" srcId="{95A07147-A625-4BC7-95D2-5BBB22860503}" destId="{E05F743E-3C13-49AB-9B0B-12D0FBDFBF1F}" srcOrd="0" destOrd="0" parTransId="{850022FA-591C-4E29-AC27-2E6BE285EDEF}" sibTransId="{1B30B279-6895-4FEB-9F6B-E51F52E5198E}"/>
    <dgm:cxn modelId="{C776B63D-52D8-42D1-AA7C-697DB1572CB9}" type="presOf" srcId="{FC3B8460-0855-41D8-A40B-CDFBB53F9FC2}" destId="{26AF7405-4A95-4C92-BDA4-CADF93DB5649}" srcOrd="1" destOrd="0" presId="urn:microsoft.com/office/officeart/2005/8/layout/hList9"/>
    <dgm:cxn modelId="{30D06941-8BFE-4937-8477-ABD744192BBD}" srcId="{DF8F81EB-737F-4AAD-BFC3-A1FD6EAC2C41}" destId="{E2FDFC8E-6ADE-40AB-890B-3263AE6520CD}" srcOrd="0" destOrd="0" parTransId="{7609C57A-F8BB-4D96-A7D4-A19143B2AECC}" sibTransId="{495906E7-0CA9-4768-8A7A-8FEA7C16DB1C}"/>
    <dgm:cxn modelId="{77A8FE54-220F-4142-B540-7EEB22D24014}" type="presOf" srcId="{FC3B8460-0855-41D8-A40B-CDFBB53F9FC2}" destId="{E1D032CE-540D-4E94-B125-29F81C84C81A}" srcOrd="0" destOrd="0" presId="urn:microsoft.com/office/officeart/2005/8/layout/hList9"/>
    <dgm:cxn modelId="{5D8FDD59-287F-44E8-B8DF-0E86997667AA}" type="presOf" srcId="{3F86056C-B794-4DE8-8ABC-1C55B1D35204}" destId="{33835CD8-37F9-48D0-BA44-6227287C1B9C}" srcOrd="0" destOrd="0" presId="urn:microsoft.com/office/officeart/2005/8/layout/hList9"/>
    <dgm:cxn modelId="{53310E6C-12D6-4BB8-9B23-C624A42A093D}" type="presOf" srcId="{95A07147-A625-4BC7-95D2-5BBB22860503}" destId="{9714E24B-C301-4641-A17B-58B05A11B4BE}" srcOrd="0" destOrd="0" presId="urn:microsoft.com/office/officeart/2005/8/layout/hList9"/>
    <dgm:cxn modelId="{30E3FC6C-D8D6-4539-A38B-EF0C15D6CB21}" type="presOf" srcId="{DF8F81EB-737F-4AAD-BFC3-A1FD6EAC2C41}" destId="{9E457D58-AD29-4B2D-BEC6-5D73E32B36A6}" srcOrd="0" destOrd="0" presId="urn:microsoft.com/office/officeart/2005/8/layout/hList9"/>
    <dgm:cxn modelId="{1BC07391-9CED-4A2B-B457-8D8518F29F2B}" type="presOf" srcId="{E05F743E-3C13-49AB-9B0B-12D0FBDFBF1F}" destId="{14985D9A-CA73-4C42-B0D6-B26E6B3D8EB7}" srcOrd="0" destOrd="0" presId="urn:microsoft.com/office/officeart/2005/8/layout/hList9"/>
    <dgm:cxn modelId="{CF882DAB-2321-460A-9BAE-1B42F172FFFB}" type="presOf" srcId="{E2FDFC8E-6ADE-40AB-890B-3263AE6520CD}" destId="{C0225D13-4410-4244-B9D0-115490679B1C}" srcOrd="0" destOrd="0" presId="urn:microsoft.com/office/officeart/2005/8/layout/hList9"/>
    <dgm:cxn modelId="{D5B860B3-D3FA-4C58-8784-0A2835A156C7}" srcId="{3F86056C-B794-4DE8-8ABC-1C55B1D35204}" destId="{DF8F81EB-737F-4AAD-BFC3-A1FD6EAC2C41}" srcOrd="2" destOrd="0" parTransId="{C4C4BC2C-E64E-4B0E-8B3C-EBE42D01787F}" sibTransId="{2FBC59EB-E92B-4A2D-93A2-32949830CE7D}"/>
    <dgm:cxn modelId="{1035ACB7-6533-4FF0-9405-E63D623434A9}" srcId="{8AAE71ED-B5AA-40BB-A716-8F2D2ED637F8}" destId="{FC3B8460-0855-41D8-A40B-CDFBB53F9FC2}" srcOrd="0" destOrd="0" parTransId="{AD51B4CD-33F2-4265-9178-AE88CE38E622}" sibTransId="{9A8D0CED-4D12-4BE2-8D0E-AB3BCFA2DFA5}"/>
    <dgm:cxn modelId="{10E0BADD-0A38-4C39-9B9D-3D438D98DA4D}" srcId="{3F86056C-B794-4DE8-8ABC-1C55B1D35204}" destId="{8AAE71ED-B5AA-40BB-A716-8F2D2ED637F8}" srcOrd="0" destOrd="0" parTransId="{91D46C74-FE88-4FCD-A900-191DCF42710A}" sibTransId="{886996F4-1167-4630-AC70-44CBF0CE904E}"/>
    <dgm:cxn modelId="{412AE0E2-196D-48A4-BC14-E3EB437A4310}" type="presOf" srcId="{E05F743E-3C13-49AB-9B0B-12D0FBDFBF1F}" destId="{993648AC-E679-4F2B-A122-DD5F6803BC66}" srcOrd="1" destOrd="0" presId="urn:microsoft.com/office/officeart/2005/8/layout/hList9"/>
    <dgm:cxn modelId="{F02F6CEF-2819-4552-B484-356DA0F3FBAD}" type="presOf" srcId="{E2FDFC8E-6ADE-40AB-890B-3263AE6520CD}" destId="{06652873-977A-4FEB-9562-C80B6BDF3E00}" srcOrd="1" destOrd="0" presId="urn:microsoft.com/office/officeart/2005/8/layout/hList9"/>
    <dgm:cxn modelId="{B15F0159-0CBC-4423-A5B4-D11AC31F5121}" type="presParOf" srcId="{33835CD8-37F9-48D0-BA44-6227287C1B9C}" destId="{3CD68A78-C0BF-430B-BBA3-ED334F364297}" srcOrd="0" destOrd="0" presId="urn:microsoft.com/office/officeart/2005/8/layout/hList9"/>
    <dgm:cxn modelId="{14C918B9-A48D-4D80-A2A6-FB3AD6F98D8C}" type="presParOf" srcId="{33835CD8-37F9-48D0-BA44-6227287C1B9C}" destId="{4284DFC6-36BC-465D-AA4C-93B50FF8D3E5}" srcOrd="1" destOrd="0" presId="urn:microsoft.com/office/officeart/2005/8/layout/hList9"/>
    <dgm:cxn modelId="{E90A83AC-6A13-46D3-8AA4-FCBA3371A46B}" type="presParOf" srcId="{4284DFC6-36BC-465D-AA4C-93B50FF8D3E5}" destId="{86C4F855-AF97-4964-AD58-841C077223F0}" srcOrd="0" destOrd="0" presId="urn:microsoft.com/office/officeart/2005/8/layout/hList9"/>
    <dgm:cxn modelId="{6B6739BF-D17E-4447-87AD-E773F3A8B059}" type="presParOf" srcId="{4284DFC6-36BC-465D-AA4C-93B50FF8D3E5}" destId="{FD54F8F0-2AF3-4813-95A8-07FCF4B6EE3F}" srcOrd="1" destOrd="0" presId="urn:microsoft.com/office/officeart/2005/8/layout/hList9"/>
    <dgm:cxn modelId="{6CD81357-B92D-4971-9EAE-CA553600016C}" type="presParOf" srcId="{FD54F8F0-2AF3-4813-95A8-07FCF4B6EE3F}" destId="{E1D032CE-540D-4E94-B125-29F81C84C81A}" srcOrd="0" destOrd="0" presId="urn:microsoft.com/office/officeart/2005/8/layout/hList9"/>
    <dgm:cxn modelId="{9964DE5F-79D9-43C4-B336-6F0DF038B821}" type="presParOf" srcId="{FD54F8F0-2AF3-4813-95A8-07FCF4B6EE3F}" destId="{26AF7405-4A95-4C92-BDA4-CADF93DB5649}" srcOrd="1" destOrd="0" presId="urn:microsoft.com/office/officeart/2005/8/layout/hList9"/>
    <dgm:cxn modelId="{B863F411-C93A-4D22-A4BC-E9D04F4D9C93}" type="presParOf" srcId="{33835CD8-37F9-48D0-BA44-6227287C1B9C}" destId="{031AEC6B-0825-4BE8-A57A-FBE403C9C47C}" srcOrd="2" destOrd="0" presId="urn:microsoft.com/office/officeart/2005/8/layout/hList9"/>
    <dgm:cxn modelId="{34B1E5C7-7909-40F8-BF3C-C08166FB3EE2}" type="presParOf" srcId="{33835CD8-37F9-48D0-BA44-6227287C1B9C}" destId="{95F5A00F-5565-4748-91FD-0EC51A424513}" srcOrd="3" destOrd="0" presId="urn:microsoft.com/office/officeart/2005/8/layout/hList9"/>
    <dgm:cxn modelId="{B7EF2260-504E-426F-B2CA-8C818F6E1741}" type="presParOf" srcId="{33835CD8-37F9-48D0-BA44-6227287C1B9C}" destId="{7D4AF4B0-ED27-4B33-BB15-CAC260E182A3}" srcOrd="4" destOrd="0" presId="urn:microsoft.com/office/officeart/2005/8/layout/hList9"/>
    <dgm:cxn modelId="{99F2C295-6998-4C96-A130-F19489B463CC}" type="presParOf" srcId="{33835CD8-37F9-48D0-BA44-6227287C1B9C}" destId="{9EE2B32D-9668-4FDE-8282-08B4AC275B6A}" srcOrd="5" destOrd="0" presId="urn:microsoft.com/office/officeart/2005/8/layout/hList9"/>
    <dgm:cxn modelId="{FEB80BE5-CB4B-4B02-A273-DB3FB15AF8B7}" type="presParOf" srcId="{33835CD8-37F9-48D0-BA44-6227287C1B9C}" destId="{EEB431CE-59B4-4DD9-BBAF-7C32BD6A91C8}" srcOrd="6" destOrd="0" presId="urn:microsoft.com/office/officeart/2005/8/layout/hList9"/>
    <dgm:cxn modelId="{CEC78922-50DC-4504-8C73-6ECE6507FBC0}" type="presParOf" srcId="{EEB431CE-59B4-4DD9-BBAF-7C32BD6A91C8}" destId="{4C57A736-2CB7-4946-AD28-CD8C72599100}" srcOrd="0" destOrd="0" presId="urn:microsoft.com/office/officeart/2005/8/layout/hList9"/>
    <dgm:cxn modelId="{E4E5A328-AACA-44A8-9353-39648CB50573}" type="presParOf" srcId="{EEB431CE-59B4-4DD9-BBAF-7C32BD6A91C8}" destId="{79932ED3-275E-4690-A441-5993A199F923}" srcOrd="1" destOrd="0" presId="urn:microsoft.com/office/officeart/2005/8/layout/hList9"/>
    <dgm:cxn modelId="{E5AC2BB5-20C7-434A-B299-A20DA166E875}" type="presParOf" srcId="{79932ED3-275E-4690-A441-5993A199F923}" destId="{14985D9A-CA73-4C42-B0D6-B26E6B3D8EB7}" srcOrd="0" destOrd="0" presId="urn:microsoft.com/office/officeart/2005/8/layout/hList9"/>
    <dgm:cxn modelId="{50940823-0C8F-4A4E-BA7A-512AA2084FAE}" type="presParOf" srcId="{79932ED3-275E-4690-A441-5993A199F923}" destId="{993648AC-E679-4F2B-A122-DD5F6803BC66}" srcOrd="1" destOrd="0" presId="urn:microsoft.com/office/officeart/2005/8/layout/hList9"/>
    <dgm:cxn modelId="{3FE5A721-5F33-4206-A7E5-52BC34B507D5}" type="presParOf" srcId="{33835CD8-37F9-48D0-BA44-6227287C1B9C}" destId="{380D282A-D801-4D8A-ACAC-0BD442ED54CE}" srcOrd="7" destOrd="0" presId="urn:microsoft.com/office/officeart/2005/8/layout/hList9"/>
    <dgm:cxn modelId="{B34A0BA3-BA3B-4459-B6FD-92157975EB61}" type="presParOf" srcId="{33835CD8-37F9-48D0-BA44-6227287C1B9C}" destId="{9714E24B-C301-4641-A17B-58B05A11B4BE}" srcOrd="8" destOrd="0" presId="urn:microsoft.com/office/officeart/2005/8/layout/hList9"/>
    <dgm:cxn modelId="{C517612B-79B4-4DF7-8381-7C7D49F48D36}" type="presParOf" srcId="{33835CD8-37F9-48D0-BA44-6227287C1B9C}" destId="{6FC94B5B-84DA-46E8-88B8-274193A68E9D}" srcOrd="9" destOrd="0" presId="urn:microsoft.com/office/officeart/2005/8/layout/hList9"/>
    <dgm:cxn modelId="{3AC24754-FD6B-4C42-B69E-EBA7B42B46D2}" type="presParOf" srcId="{33835CD8-37F9-48D0-BA44-6227287C1B9C}" destId="{8B56AB19-0BCF-44BC-A650-4387F54CA339}" srcOrd="10" destOrd="0" presId="urn:microsoft.com/office/officeart/2005/8/layout/hList9"/>
    <dgm:cxn modelId="{657F49A8-70A3-4B64-A34A-456BE363B81B}" type="presParOf" srcId="{33835CD8-37F9-48D0-BA44-6227287C1B9C}" destId="{57850C15-B028-4136-AB20-FD542ADD7C8F}" srcOrd="11" destOrd="0" presId="urn:microsoft.com/office/officeart/2005/8/layout/hList9"/>
    <dgm:cxn modelId="{CBC042BA-E903-457D-9D7D-A963C0A7A9A1}" type="presParOf" srcId="{57850C15-B028-4136-AB20-FD542ADD7C8F}" destId="{04120DFE-DFA3-4400-B547-6BF5D227A141}" srcOrd="0" destOrd="0" presId="urn:microsoft.com/office/officeart/2005/8/layout/hList9"/>
    <dgm:cxn modelId="{CDE49A91-B4EA-467C-83A2-69B01F48461C}" type="presParOf" srcId="{57850C15-B028-4136-AB20-FD542ADD7C8F}" destId="{5B9F33C0-C79C-475F-8BB0-73255B89FCF2}" srcOrd="1" destOrd="0" presId="urn:microsoft.com/office/officeart/2005/8/layout/hList9"/>
    <dgm:cxn modelId="{48267A25-6237-4502-AE6F-64985BF65D37}" type="presParOf" srcId="{5B9F33C0-C79C-475F-8BB0-73255B89FCF2}" destId="{C0225D13-4410-4244-B9D0-115490679B1C}" srcOrd="0" destOrd="0" presId="urn:microsoft.com/office/officeart/2005/8/layout/hList9"/>
    <dgm:cxn modelId="{B6C7F568-429B-48C3-8B8D-8CF9150CBFEF}" type="presParOf" srcId="{5B9F33C0-C79C-475F-8BB0-73255B89FCF2}" destId="{06652873-977A-4FEB-9562-C80B6BDF3E00}" srcOrd="1" destOrd="0" presId="urn:microsoft.com/office/officeart/2005/8/layout/hList9"/>
    <dgm:cxn modelId="{48381D41-E22E-4175-B85C-FCE3C4F5FD05}" type="presParOf" srcId="{33835CD8-37F9-48D0-BA44-6227287C1B9C}" destId="{5DF5F55B-D7D2-40FC-A821-8DA06F626083}" srcOrd="12" destOrd="0" presId="urn:microsoft.com/office/officeart/2005/8/layout/hList9"/>
    <dgm:cxn modelId="{16E3A696-689D-4D14-B3E1-5D2B52F06BF8}" type="presParOf" srcId="{33835CD8-37F9-48D0-BA44-6227287C1B9C}" destId="{9E457D58-AD29-4B2D-BEC6-5D73E32B36A6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6056C-B794-4DE8-8ABC-1C55B1D35204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AAE71ED-B5AA-40BB-A716-8F2D2ED637F8}">
      <dgm:prSet phldrT="[Text]" custT="1"/>
      <dgm:spPr>
        <a:solidFill>
          <a:srgbClr val="DE5CA0"/>
        </a:solidFill>
      </dgm:spPr>
      <dgm:t>
        <a:bodyPr/>
        <a:lstStyle/>
        <a:p>
          <a:r>
            <a:rPr lang="en-GB" sz="3200" dirty="0">
              <a:latin typeface="Corbel" panose="020B0503020204020204" pitchFamily="34" charset="0"/>
            </a:rPr>
            <a:t>$900 bn </a:t>
          </a:r>
        </a:p>
      </dgm:t>
    </dgm:pt>
    <dgm:pt modelId="{91D46C74-FE88-4FCD-A900-191DCF42710A}" type="parTrans" cxnId="{10E0BADD-0A38-4C39-9B9D-3D438D98DA4D}">
      <dgm:prSet/>
      <dgm:spPr/>
      <dgm:t>
        <a:bodyPr/>
        <a:lstStyle/>
        <a:p>
          <a:endParaRPr lang="en-GB"/>
        </a:p>
      </dgm:t>
    </dgm:pt>
    <dgm:pt modelId="{886996F4-1167-4630-AC70-44CBF0CE904E}" type="sibTrans" cxnId="{10E0BADD-0A38-4C39-9B9D-3D438D98DA4D}">
      <dgm:prSet/>
      <dgm:spPr/>
      <dgm:t>
        <a:bodyPr/>
        <a:lstStyle/>
        <a:p>
          <a:endParaRPr lang="en-GB"/>
        </a:p>
      </dgm:t>
    </dgm:pt>
    <dgm:pt modelId="{FC3B8460-0855-41D8-A40B-CDFBB53F9FC2}">
      <dgm:prSet phldrT="[Text]" custT="1"/>
      <dgm:spPr>
        <a:solidFill>
          <a:srgbClr val="EFB3D2"/>
        </a:solidFill>
      </dgm:spPr>
      <dgm:t>
        <a:bodyPr/>
        <a:lstStyle/>
        <a:p>
          <a:pPr algn="ctr"/>
          <a:r>
            <a:rPr lang="en-GB" sz="1400" dirty="0">
              <a:latin typeface="Corbel" panose="020B0503020204020204" pitchFamily="34" charset="0"/>
            </a:rPr>
            <a:t>Annual purchasing power of the LGBTQIA+ consumers in the USA</a:t>
          </a:r>
        </a:p>
      </dgm:t>
    </dgm:pt>
    <dgm:pt modelId="{AD51B4CD-33F2-4265-9178-AE88CE38E622}" type="parTrans" cxnId="{1035ACB7-6533-4FF0-9405-E63D623434A9}">
      <dgm:prSet/>
      <dgm:spPr/>
      <dgm:t>
        <a:bodyPr/>
        <a:lstStyle/>
        <a:p>
          <a:endParaRPr lang="en-GB"/>
        </a:p>
      </dgm:t>
    </dgm:pt>
    <dgm:pt modelId="{9A8D0CED-4D12-4BE2-8D0E-AB3BCFA2DFA5}" type="sibTrans" cxnId="{1035ACB7-6533-4FF0-9405-E63D623434A9}">
      <dgm:prSet/>
      <dgm:spPr/>
      <dgm:t>
        <a:bodyPr/>
        <a:lstStyle/>
        <a:p>
          <a:endParaRPr lang="en-GB"/>
        </a:p>
      </dgm:t>
    </dgm:pt>
    <dgm:pt modelId="{95A07147-A625-4BC7-95D2-5BBB2286050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3200" dirty="0">
              <a:latin typeface="Corbel" panose="020B0503020204020204" pitchFamily="34" charset="0"/>
            </a:rPr>
            <a:t>£4.5 bn</a:t>
          </a:r>
        </a:p>
      </dgm:t>
    </dgm:pt>
    <dgm:pt modelId="{3C98E09A-0D2B-4543-87C5-0815755A3115}" type="parTrans" cxnId="{3480DE19-970A-49E4-A90C-401BB0A63687}">
      <dgm:prSet/>
      <dgm:spPr/>
      <dgm:t>
        <a:bodyPr/>
        <a:lstStyle/>
        <a:p>
          <a:endParaRPr lang="en-GB"/>
        </a:p>
      </dgm:t>
    </dgm:pt>
    <dgm:pt modelId="{1F27BC84-9057-4961-B86A-7D3BBDF20EE0}" type="sibTrans" cxnId="{3480DE19-970A-49E4-A90C-401BB0A63687}">
      <dgm:prSet/>
      <dgm:spPr/>
      <dgm:t>
        <a:bodyPr/>
        <a:lstStyle/>
        <a:p>
          <a:endParaRPr lang="en-GB"/>
        </a:p>
      </dgm:t>
    </dgm:pt>
    <dgm:pt modelId="{E05F743E-3C13-49AB-9B0B-12D0FBDFBF1F}">
      <dgm:prSet phldrT="[Text]" custT="1"/>
      <dgm:spPr>
        <a:solidFill>
          <a:srgbClr val="D3B5E9">
            <a:alpha val="89804"/>
          </a:srgbClr>
        </a:solidFill>
        <a:ln>
          <a:solidFill>
            <a:schemeClr val="accent3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pPr algn="ctr"/>
          <a:r>
            <a:rPr lang="en-GB" sz="1400" dirty="0">
              <a:latin typeface="Corbel" panose="020B0503020204020204" pitchFamily="34" charset="0"/>
            </a:rPr>
            <a:t>Annual purchasing power of multi-ethnic people in the UK</a:t>
          </a:r>
        </a:p>
      </dgm:t>
    </dgm:pt>
    <dgm:pt modelId="{850022FA-591C-4E29-AC27-2E6BE285EDEF}" type="parTrans" cxnId="{05012B33-CEDB-4D9B-B7CE-43FCBC144CEC}">
      <dgm:prSet/>
      <dgm:spPr/>
      <dgm:t>
        <a:bodyPr/>
        <a:lstStyle/>
        <a:p>
          <a:endParaRPr lang="en-GB"/>
        </a:p>
      </dgm:t>
    </dgm:pt>
    <dgm:pt modelId="{1B30B279-6895-4FEB-9F6B-E51F52E5198E}" type="sibTrans" cxnId="{05012B33-CEDB-4D9B-B7CE-43FCBC144CEC}">
      <dgm:prSet/>
      <dgm:spPr/>
      <dgm:t>
        <a:bodyPr/>
        <a:lstStyle/>
        <a:p>
          <a:endParaRPr lang="en-GB"/>
        </a:p>
      </dgm:t>
    </dgm:pt>
    <dgm:pt modelId="{DF8F81EB-737F-4AAD-BFC3-A1FD6EAC2C41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3200" dirty="0">
              <a:latin typeface="Corbel" panose="020B0503020204020204" pitchFamily="34" charset="0"/>
            </a:rPr>
            <a:t>$5 </a:t>
          </a:r>
          <a:r>
            <a:rPr lang="en-GB" sz="3200" dirty="0" err="1">
              <a:latin typeface="Corbel" panose="020B0503020204020204" pitchFamily="34" charset="0"/>
            </a:rPr>
            <a:t>tln</a:t>
          </a:r>
          <a:endParaRPr lang="en-GB" sz="3200" dirty="0">
            <a:latin typeface="Corbel" panose="020B0503020204020204" pitchFamily="34" charset="0"/>
          </a:endParaRPr>
        </a:p>
      </dgm:t>
    </dgm:pt>
    <dgm:pt modelId="{C4C4BC2C-E64E-4B0E-8B3C-EBE42D01787F}" type="parTrans" cxnId="{D5B860B3-D3FA-4C58-8784-0A2835A156C7}">
      <dgm:prSet/>
      <dgm:spPr/>
      <dgm:t>
        <a:bodyPr/>
        <a:lstStyle/>
        <a:p>
          <a:endParaRPr lang="en-GB"/>
        </a:p>
      </dgm:t>
    </dgm:pt>
    <dgm:pt modelId="{2FBC59EB-E92B-4A2D-93A2-32949830CE7D}" type="sibTrans" cxnId="{D5B860B3-D3FA-4C58-8784-0A2835A156C7}">
      <dgm:prSet/>
      <dgm:spPr/>
      <dgm:t>
        <a:bodyPr/>
        <a:lstStyle/>
        <a:p>
          <a:endParaRPr lang="en-GB"/>
        </a:p>
      </dgm:t>
    </dgm:pt>
    <dgm:pt modelId="{E2FDFC8E-6ADE-40AB-890B-3263AE6520CD}">
      <dgm:prSet phldrT="[Text]" custT="1"/>
      <dgm:spPr>
        <a:solidFill>
          <a:schemeClr val="accent2">
            <a:lumMod val="40000"/>
            <a:lumOff val="60000"/>
            <a:alpha val="89804"/>
          </a:schemeClr>
        </a:solidFill>
      </dgm:spPr>
      <dgm:t>
        <a:bodyPr/>
        <a:lstStyle/>
        <a:p>
          <a:r>
            <a:rPr lang="en-GB" sz="1400" dirty="0">
              <a:latin typeface="Corbel" panose="020B0503020204020204" pitchFamily="34" charset="0"/>
            </a:rPr>
            <a:t>Projected annual purchasing power of people of 60 in Europe by 2030</a:t>
          </a:r>
        </a:p>
      </dgm:t>
    </dgm:pt>
    <dgm:pt modelId="{7609C57A-F8BB-4D96-A7D4-A19143B2AECC}" type="parTrans" cxnId="{30D06941-8BFE-4937-8477-ABD744192BBD}">
      <dgm:prSet/>
      <dgm:spPr/>
      <dgm:t>
        <a:bodyPr/>
        <a:lstStyle/>
        <a:p>
          <a:endParaRPr lang="en-GB"/>
        </a:p>
      </dgm:t>
    </dgm:pt>
    <dgm:pt modelId="{495906E7-0CA9-4768-8A7A-8FEA7C16DB1C}" type="sibTrans" cxnId="{30D06941-8BFE-4937-8477-ABD744192BBD}">
      <dgm:prSet/>
      <dgm:spPr/>
      <dgm:t>
        <a:bodyPr/>
        <a:lstStyle/>
        <a:p>
          <a:endParaRPr lang="en-GB"/>
        </a:p>
      </dgm:t>
    </dgm:pt>
    <dgm:pt modelId="{A8A66ADD-723B-4D46-8A7B-5C3738069504}">
      <dgm:prSet phldrT="[Text]" custT="1"/>
      <dgm:spPr>
        <a:solidFill>
          <a:srgbClr val="FF0000">
            <a:alpha val="89804"/>
          </a:srgbClr>
        </a:solidFill>
      </dgm:spPr>
      <dgm:t>
        <a:bodyPr/>
        <a:lstStyle/>
        <a:p>
          <a:r>
            <a:rPr lang="en-GB" sz="3200" b="0" dirty="0">
              <a:latin typeface="Corbel" panose="020B0503020204020204" pitchFamily="34" charset="0"/>
            </a:rPr>
            <a:t>15%</a:t>
          </a:r>
        </a:p>
      </dgm:t>
    </dgm:pt>
    <dgm:pt modelId="{EBA2E025-50C6-44E4-AEB1-A4A4184A5989}" type="parTrans" cxnId="{9313C6CC-0A35-44F8-BAA3-ADC8FA51525E}">
      <dgm:prSet/>
      <dgm:spPr/>
      <dgm:t>
        <a:bodyPr/>
        <a:lstStyle/>
        <a:p>
          <a:endParaRPr lang="en-GB"/>
        </a:p>
      </dgm:t>
    </dgm:pt>
    <dgm:pt modelId="{7DC2C1CC-174B-4064-9CBF-CA2A02E9B2FF}" type="sibTrans" cxnId="{9313C6CC-0A35-44F8-BAA3-ADC8FA51525E}">
      <dgm:prSet/>
      <dgm:spPr/>
      <dgm:t>
        <a:bodyPr/>
        <a:lstStyle/>
        <a:p>
          <a:endParaRPr lang="en-GB"/>
        </a:p>
      </dgm:t>
    </dgm:pt>
    <dgm:pt modelId="{E4D78A2A-AE2A-411D-A5C2-ED08B9173F16}">
      <dgm:prSet phldrT="[Text]" custT="1"/>
      <dgm:spPr>
        <a:solidFill>
          <a:srgbClr val="FF7C80">
            <a:alpha val="52000"/>
          </a:srgbClr>
        </a:solidFill>
      </dgm:spPr>
      <dgm:t>
        <a:bodyPr/>
        <a:lstStyle/>
        <a:p>
          <a:r>
            <a:rPr lang="en-GB" sz="1400" dirty="0"/>
            <a:t>Population of the European Union are people with disabilities</a:t>
          </a:r>
          <a:endParaRPr lang="en-GB" sz="1400" dirty="0">
            <a:latin typeface="Corbel" panose="020B0503020204020204" pitchFamily="34" charset="0"/>
          </a:endParaRPr>
        </a:p>
      </dgm:t>
    </dgm:pt>
    <dgm:pt modelId="{BE59ADCA-F80C-4A12-BFE2-02640589B2B7}" type="parTrans" cxnId="{8F572709-26B1-4282-863C-471FACC150F7}">
      <dgm:prSet/>
      <dgm:spPr/>
      <dgm:t>
        <a:bodyPr/>
        <a:lstStyle/>
        <a:p>
          <a:endParaRPr lang="en-GB"/>
        </a:p>
      </dgm:t>
    </dgm:pt>
    <dgm:pt modelId="{52A9A1C3-1DCD-4934-BA34-997FA158E5FB}" type="sibTrans" cxnId="{8F572709-26B1-4282-863C-471FACC150F7}">
      <dgm:prSet/>
      <dgm:spPr/>
      <dgm:t>
        <a:bodyPr/>
        <a:lstStyle/>
        <a:p>
          <a:endParaRPr lang="en-GB"/>
        </a:p>
      </dgm:t>
    </dgm:pt>
    <dgm:pt modelId="{33835CD8-37F9-48D0-BA44-6227287C1B9C}" type="pres">
      <dgm:prSet presAssocID="{3F86056C-B794-4DE8-8ABC-1C55B1D35204}" presName="list" presStyleCnt="0">
        <dgm:presLayoutVars>
          <dgm:dir/>
          <dgm:animLvl val="lvl"/>
        </dgm:presLayoutVars>
      </dgm:prSet>
      <dgm:spPr/>
    </dgm:pt>
    <dgm:pt modelId="{3CD68A78-C0BF-430B-BBA3-ED334F364297}" type="pres">
      <dgm:prSet presAssocID="{8AAE71ED-B5AA-40BB-A716-8F2D2ED637F8}" presName="posSpace" presStyleCnt="0"/>
      <dgm:spPr/>
    </dgm:pt>
    <dgm:pt modelId="{4284DFC6-36BC-465D-AA4C-93B50FF8D3E5}" type="pres">
      <dgm:prSet presAssocID="{8AAE71ED-B5AA-40BB-A716-8F2D2ED637F8}" presName="vertFlow" presStyleCnt="0"/>
      <dgm:spPr/>
    </dgm:pt>
    <dgm:pt modelId="{86C4F855-AF97-4964-AD58-841C077223F0}" type="pres">
      <dgm:prSet presAssocID="{8AAE71ED-B5AA-40BB-A716-8F2D2ED637F8}" presName="topSpace" presStyleCnt="0"/>
      <dgm:spPr/>
    </dgm:pt>
    <dgm:pt modelId="{FD54F8F0-2AF3-4813-95A8-07FCF4B6EE3F}" type="pres">
      <dgm:prSet presAssocID="{8AAE71ED-B5AA-40BB-A716-8F2D2ED637F8}" presName="firstComp" presStyleCnt="0"/>
      <dgm:spPr/>
    </dgm:pt>
    <dgm:pt modelId="{E1D032CE-540D-4E94-B125-29F81C84C81A}" type="pres">
      <dgm:prSet presAssocID="{8AAE71ED-B5AA-40BB-A716-8F2D2ED637F8}" presName="firstChild" presStyleLbl="bgAccFollowNode1" presStyleIdx="0" presStyleCnt="4"/>
      <dgm:spPr/>
    </dgm:pt>
    <dgm:pt modelId="{26AF7405-4A95-4C92-BDA4-CADF93DB5649}" type="pres">
      <dgm:prSet presAssocID="{8AAE71ED-B5AA-40BB-A716-8F2D2ED637F8}" presName="firstChildTx" presStyleLbl="bgAccFollowNode1" presStyleIdx="0" presStyleCnt="4">
        <dgm:presLayoutVars>
          <dgm:bulletEnabled val="1"/>
        </dgm:presLayoutVars>
      </dgm:prSet>
      <dgm:spPr/>
    </dgm:pt>
    <dgm:pt modelId="{031AEC6B-0825-4BE8-A57A-FBE403C9C47C}" type="pres">
      <dgm:prSet presAssocID="{8AAE71ED-B5AA-40BB-A716-8F2D2ED637F8}" presName="negSpace" presStyleCnt="0"/>
      <dgm:spPr/>
    </dgm:pt>
    <dgm:pt modelId="{95F5A00F-5565-4748-91FD-0EC51A424513}" type="pres">
      <dgm:prSet presAssocID="{8AAE71ED-B5AA-40BB-A716-8F2D2ED637F8}" presName="circle" presStyleLbl="node1" presStyleIdx="0" presStyleCnt="4"/>
      <dgm:spPr/>
    </dgm:pt>
    <dgm:pt modelId="{7D4AF4B0-ED27-4B33-BB15-CAC260E182A3}" type="pres">
      <dgm:prSet presAssocID="{886996F4-1167-4630-AC70-44CBF0CE904E}" presName="transSpace" presStyleCnt="0"/>
      <dgm:spPr/>
    </dgm:pt>
    <dgm:pt modelId="{9EE2B32D-9668-4FDE-8282-08B4AC275B6A}" type="pres">
      <dgm:prSet presAssocID="{95A07147-A625-4BC7-95D2-5BBB22860503}" presName="posSpace" presStyleCnt="0"/>
      <dgm:spPr/>
    </dgm:pt>
    <dgm:pt modelId="{EEB431CE-59B4-4DD9-BBAF-7C32BD6A91C8}" type="pres">
      <dgm:prSet presAssocID="{95A07147-A625-4BC7-95D2-5BBB22860503}" presName="vertFlow" presStyleCnt="0"/>
      <dgm:spPr/>
    </dgm:pt>
    <dgm:pt modelId="{4C57A736-2CB7-4946-AD28-CD8C72599100}" type="pres">
      <dgm:prSet presAssocID="{95A07147-A625-4BC7-95D2-5BBB22860503}" presName="topSpace" presStyleCnt="0"/>
      <dgm:spPr/>
    </dgm:pt>
    <dgm:pt modelId="{79932ED3-275E-4690-A441-5993A199F923}" type="pres">
      <dgm:prSet presAssocID="{95A07147-A625-4BC7-95D2-5BBB22860503}" presName="firstComp" presStyleCnt="0"/>
      <dgm:spPr/>
    </dgm:pt>
    <dgm:pt modelId="{14985D9A-CA73-4C42-B0D6-B26E6B3D8EB7}" type="pres">
      <dgm:prSet presAssocID="{95A07147-A625-4BC7-95D2-5BBB22860503}" presName="firstChild" presStyleLbl="bgAccFollowNode1" presStyleIdx="1" presStyleCnt="4"/>
      <dgm:spPr/>
    </dgm:pt>
    <dgm:pt modelId="{993648AC-E679-4F2B-A122-DD5F6803BC66}" type="pres">
      <dgm:prSet presAssocID="{95A07147-A625-4BC7-95D2-5BBB22860503}" presName="firstChildTx" presStyleLbl="bgAccFollowNode1" presStyleIdx="1" presStyleCnt="4">
        <dgm:presLayoutVars>
          <dgm:bulletEnabled val="1"/>
        </dgm:presLayoutVars>
      </dgm:prSet>
      <dgm:spPr/>
    </dgm:pt>
    <dgm:pt modelId="{380D282A-D801-4D8A-ACAC-0BD442ED54CE}" type="pres">
      <dgm:prSet presAssocID="{95A07147-A625-4BC7-95D2-5BBB22860503}" presName="negSpace" presStyleCnt="0"/>
      <dgm:spPr/>
    </dgm:pt>
    <dgm:pt modelId="{9714E24B-C301-4641-A17B-58B05A11B4BE}" type="pres">
      <dgm:prSet presAssocID="{95A07147-A625-4BC7-95D2-5BBB22860503}" presName="circle" presStyleLbl="node1" presStyleIdx="1" presStyleCnt="4"/>
      <dgm:spPr/>
    </dgm:pt>
    <dgm:pt modelId="{6FC94B5B-84DA-46E8-88B8-274193A68E9D}" type="pres">
      <dgm:prSet presAssocID="{1F27BC84-9057-4961-B86A-7D3BBDF20EE0}" presName="transSpace" presStyleCnt="0"/>
      <dgm:spPr/>
    </dgm:pt>
    <dgm:pt modelId="{8B56AB19-0BCF-44BC-A650-4387F54CA339}" type="pres">
      <dgm:prSet presAssocID="{DF8F81EB-737F-4AAD-BFC3-A1FD6EAC2C41}" presName="posSpace" presStyleCnt="0"/>
      <dgm:spPr/>
    </dgm:pt>
    <dgm:pt modelId="{57850C15-B028-4136-AB20-FD542ADD7C8F}" type="pres">
      <dgm:prSet presAssocID="{DF8F81EB-737F-4AAD-BFC3-A1FD6EAC2C41}" presName="vertFlow" presStyleCnt="0"/>
      <dgm:spPr/>
    </dgm:pt>
    <dgm:pt modelId="{04120DFE-DFA3-4400-B547-6BF5D227A141}" type="pres">
      <dgm:prSet presAssocID="{DF8F81EB-737F-4AAD-BFC3-A1FD6EAC2C41}" presName="topSpace" presStyleCnt="0"/>
      <dgm:spPr/>
    </dgm:pt>
    <dgm:pt modelId="{5B9F33C0-C79C-475F-8BB0-73255B89FCF2}" type="pres">
      <dgm:prSet presAssocID="{DF8F81EB-737F-4AAD-BFC3-A1FD6EAC2C41}" presName="firstComp" presStyleCnt="0"/>
      <dgm:spPr/>
    </dgm:pt>
    <dgm:pt modelId="{C0225D13-4410-4244-B9D0-115490679B1C}" type="pres">
      <dgm:prSet presAssocID="{DF8F81EB-737F-4AAD-BFC3-A1FD6EAC2C41}" presName="firstChild" presStyleLbl="bgAccFollowNode1" presStyleIdx="2" presStyleCnt="4"/>
      <dgm:spPr/>
    </dgm:pt>
    <dgm:pt modelId="{06652873-977A-4FEB-9562-C80B6BDF3E00}" type="pres">
      <dgm:prSet presAssocID="{DF8F81EB-737F-4AAD-BFC3-A1FD6EAC2C41}" presName="firstChildTx" presStyleLbl="bgAccFollowNode1" presStyleIdx="2" presStyleCnt="4">
        <dgm:presLayoutVars>
          <dgm:bulletEnabled val="1"/>
        </dgm:presLayoutVars>
      </dgm:prSet>
      <dgm:spPr/>
    </dgm:pt>
    <dgm:pt modelId="{5DF5F55B-D7D2-40FC-A821-8DA06F626083}" type="pres">
      <dgm:prSet presAssocID="{DF8F81EB-737F-4AAD-BFC3-A1FD6EAC2C41}" presName="negSpace" presStyleCnt="0"/>
      <dgm:spPr/>
    </dgm:pt>
    <dgm:pt modelId="{9E457D58-AD29-4B2D-BEC6-5D73E32B36A6}" type="pres">
      <dgm:prSet presAssocID="{DF8F81EB-737F-4AAD-BFC3-A1FD6EAC2C41}" presName="circle" presStyleLbl="node1" presStyleIdx="2" presStyleCnt="4"/>
      <dgm:spPr/>
    </dgm:pt>
    <dgm:pt modelId="{D7DFCF31-76D9-4728-AC09-ECF94602CF42}" type="pres">
      <dgm:prSet presAssocID="{2FBC59EB-E92B-4A2D-93A2-32949830CE7D}" presName="transSpace" presStyleCnt="0"/>
      <dgm:spPr/>
    </dgm:pt>
    <dgm:pt modelId="{772FA479-89B9-4CFA-8162-4350CE2FA69B}" type="pres">
      <dgm:prSet presAssocID="{A8A66ADD-723B-4D46-8A7B-5C3738069504}" presName="posSpace" presStyleCnt="0"/>
      <dgm:spPr/>
    </dgm:pt>
    <dgm:pt modelId="{12BDD2FF-6A92-4E5A-AA4B-630919F2AA7F}" type="pres">
      <dgm:prSet presAssocID="{A8A66ADD-723B-4D46-8A7B-5C3738069504}" presName="vertFlow" presStyleCnt="0"/>
      <dgm:spPr/>
    </dgm:pt>
    <dgm:pt modelId="{919F21BA-2562-4EC6-954B-FF1AF24AF836}" type="pres">
      <dgm:prSet presAssocID="{A8A66ADD-723B-4D46-8A7B-5C3738069504}" presName="topSpace" presStyleCnt="0"/>
      <dgm:spPr/>
    </dgm:pt>
    <dgm:pt modelId="{C7CFE94E-712C-41C9-A17A-F5C68B8FB4B3}" type="pres">
      <dgm:prSet presAssocID="{A8A66ADD-723B-4D46-8A7B-5C3738069504}" presName="firstComp" presStyleCnt="0"/>
      <dgm:spPr/>
    </dgm:pt>
    <dgm:pt modelId="{4E503730-85A0-434C-9F8A-DEC3185C62B4}" type="pres">
      <dgm:prSet presAssocID="{A8A66ADD-723B-4D46-8A7B-5C3738069504}" presName="firstChild" presStyleLbl="bgAccFollowNode1" presStyleIdx="3" presStyleCnt="4"/>
      <dgm:spPr/>
    </dgm:pt>
    <dgm:pt modelId="{02423982-D749-464E-AB69-1B11192B0D0A}" type="pres">
      <dgm:prSet presAssocID="{A8A66ADD-723B-4D46-8A7B-5C3738069504}" presName="firstChildTx" presStyleLbl="bgAccFollowNode1" presStyleIdx="3" presStyleCnt="4">
        <dgm:presLayoutVars>
          <dgm:bulletEnabled val="1"/>
        </dgm:presLayoutVars>
      </dgm:prSet>
      <dgm:spPr/>
    </dgm:pt>
    <dgm:pt modelId="{1ADF9EDE-B581-427D-960C-7CF748430DFF}" type="pres">
      <dgm:prSet presAssocID="{A8A66ADD-723B-4D46-8A7B-5C3738069504}" presName="negSpace" presStyleCnt="0"/>
      <dgm:spPr/>
    </dgm:pt>
    <dgm:pt modelId="{0507D6F6-5ACB-4B69-9577-2854F027F344}" type="pres">
      <dgm:prSet presAssocID="{A8A66ADD-723B-4D46-8A7B-5C3738069504}" presName="circle" presStyleLbl="node1" presStyleIdx="3" presStyleCnt="4"/>
      <dgm:spPr/>
    </dgm:pt>
  </dgm:ptLst>
  <dgm:cxnLst>
    <dgm:cxn modelId="{8F572709-26B1-4282-863C-471FACC150F7}" srcId="{A8A66ADD-723B-4D46-8A7B-5C3738069504}" destId="{E4D78A2A-AE2A-411D-A5C2-ED08B9173F16}" srcOrd="0" destOrd="0" parTransId="{BE59ADCA-F80C-4A12-BFE2-02640589B2B7}" sibTransId="{52A9A1C3-1DCD-4934-BA34-997FA158E5FB}"/>
    <dgm:cxn modelId="{3480DE19-970A-49E4-A90C-401BB0A63687}" srcId="{3F86056C-B794-4DE8-8ABC-1C55B1D35204}" destId="{95A07147-A625-4BC7-95D2-5BBB22860503}" srcOrd="1" destOrd="0" parTransId="{3C98E09A-0D2B-4543-87C5-0815755A3115}" sibTransId="{1F27BC84-9057-4961-B86A-7D3BBDF20EE0}"/>
    <dgm:cxn modelId="{37D69321-795C-4450-9D71-D49532A52E95}" type="presOf" srcId="{A8A66ADD-723B-4D46-8A7B-5C3738069504}" destId="{0507D6F6-5ACB-4B69-9577-2854F027F344}" srcOrd="0" destOrd="0" presId="urn:microsoft.com/office/officeart/2005/8/layout/hList9"/>
    <dgm:cxn modelId="{DB20102D-7437-48E4-8B86-4DD7A60B7243}" type="presOf" srcId="{8AAE71ED-B5AA-40BB-A716-8F2D2ED637F8}" destId="{95F5A00F-5565-4748-91FD-0EC51A424513}" srcOrd="0" destOrd="0" presId="urn:microsoft.com/office/officeart/2005/8/layout/hList9"/>
    <dgm:cxn modelId="{05012B33-CEDB-4D9B-B7CE-43FCBC144CEC}" srcId="{95A07147-A625-4BC7-95D2-5BBB22860503}" destId="{E05F743E-3C13-49AB-9B0B-12D0FBDFBF1F}" srcOrd="0" destOrd="0" parTransId="{850022FA-591C-4E29-AC27-2E6BE285EDEF}" sibTransId="{1B30B279-6895-4FEB-9F6B-E51F52E5198E}"/>
    <dgm:cxn modelId="{C776B63D-52D8-42D1-AA7C-697DB1572CB9}" type="presOf" srcId="{FC3B8460-0855-41D8-A40B-CDFBB53F9FC2}" destId="{26AF7405-4A95-4C92-BDA4-CADF93DB5649}" srcOrd="1" destOrd="0" presId="urn:microsoft.com/office/officeart/2005/8/layout/hList9"/>
    <dgm:cxn modelId="{30D06941-8BFE-4937-8477-ABD744192BBD}" srcId="{DF8F81EB-737F-4AAD-BFC3-A1FD6EAC2C41}" destId="{E2FDFC8E-6ADE-40AB-890B-3263AE6520CD}" srcOrd="0" destOrd="0" parTransId="{7609C57A-F8BB-4D96-A7D4-A19143B2AECC}" sibTransId="{495906E7-0CA9-4768-8A7A-8FEA7C16DB1C}"/>
    <dgm:cxn modelId="{77A8FE54-220F-4142-B540-7EEB22D24014}" type="presOf" srcId="{FC3B8460-0855-41D8-A40B-CDFBB53F9FC2}" destId="{E1D032CE-540D-4E94-B125-29F81C84C81A}" srcOrd="0" destOrd="0" presId="urn:microsoft.com/office/officeart/2005/8/layout/hList9"/>
    <dgm:cxn modelId="{5D8FDD59-287F-44E8-B8DF-0E86997667AA}" type="presOf" srcId="{3F86056C-B794-4DE8-8ABC-1C55B1D35204}" destId="{33835CD8-37F9-48D0-BA44-6227287C1B9C}" srcOrd="0" destOrd="0" presId="urn:microsoft.com/office/officeart/2005/8/layout/hList9"/>
    <dgm:cxn modelId="{53310E6C-12D6-4BB8-9B23-C624A42A093D}" type="presOf" srcId="{95A07147-A625-4BC7-95D2-5BBB22860503}" destId="{9714E24B-C301-4641-A17B-58B05A11B4BE}" srcOrd="0" destOrd="0" presId="urn:microsoft.com/office/officeart/2005/8/layout/hList9"/>
    <dgm:cxn modelId="{30E3FC6C-D8D6-4539-A38B-EF0C15D6CB21}" type="presOf" srcId="{DF8F81EB-737F-4AAD-BFC3-A1FD6EAC2C41}" destId="{9E457D58-AD29-4B2D-BEC6-5D73E32B36A6}" srcOrd="0" destOrd="0" presId="urn:microsoft.com/office/officeart/2005/8/layout/hList9"/>
    <dgm:cxn modelId="{1BC07391-9CED-4A2B-B457-8D8518F29F2B}" type="presOf" srcId="{E05F743E-3C13-49AB-9B0B-12D0FBDFBF1F}" destId="{14985D9A-CA73-4C42-B0D6-B26E6B3D8EB7}" srcOrd="0" destOrd="0" presId="urn:microsoft.com/office/officeart/2005/8/layout/hList9"/>
    <dgm:cxn modelId="{2560F195-EFE4-4DDB-9F0D-57B0E8237BDC}" type="presOf" srcId="{E4D78A2A-AE2A-411D-A5C2-ED08B9173F16}" destId="{4E503730-85A0-434C-9F8A-DEC3185C62B4}" srcOrd="0" destOrd="0" presId="urn:microsoft.com/office/officeart/2005/8/layout/hList9"/>
    <dgm:cxn modelId="{CF882DAB-2321-460A-9BAE-1B42F172FFFB}" type="presOf" srcId="{E2FDFC8E-6ADE-40AB-890B-3263AE6520CD}" destId="{C0225D13-4410-4244-B9D0-115490679B1C}" srcOrd="0" destOrd="0" presId="urn:microsoft.com/office/officeart/2005/8/layout/hList9"/>
    <dgm:cxn modelId="{A8DC3AAF-B0C4-4E72-8CCA-4D2DF6043C6C}" type="presOf" srcId="{E4D78A2A-AE2A-411D-A5C2-ED08B9173F16}" destId="{02423982-D749-464E-AB69-1B11192B0D0A}" srcOrd="1" destOrd="0" presId="urn:microsoft.com/office/officeart/2005/8/layout/hList9"/>
    <dgm:cxn modelId="{D5B860B3-D3FA-4C58-8784-0A2835A156C7}" srcId="{3F86056C-B794-4DE8-8ABC-1C55B1D35204}" destId="{DF8F81EB-737F-4AAD-BFC3-A1FD6EAC2C41}" srcOrd="2" destOrd="0" parTransId="{C4C4BC2C-E64E-4B0E-8B3C-EBE42D01787F}" sibTransId="{2FBC59EB-E92B-4A2D-93A2-32949830CE7D}"/>
    <dgm:cxn modelId="{1035ACB7-6533-4FF0-9405-E63D623434A9}" srcId="{8AAE71ED-B5AA-40BB-A716-8F2D2ED637F8}" destId="{FC3B8460-0855-41D8-A40B-CDFBB53F9FC2}" srcOrd="0" destOrd="0" parTransId="{AD51B4CD-33F2-4265-9178-AE88CE38E622}" sibTransId="{9A8D0CED-4D12-4BE2-8D0E-AB3BCFA2DFA5}"/>
    <dgm:cxn modelId="{9313C6CC-0A35-44F8-BAA3-ADC8FA51525E}" srcId="{3F86056C-B794-4DE8-8ABC-1C55B1D35204}" destId="{A8A66ADD-723B-4D46-8A7B-5C3738069504}" srcOrd="3" destOrd="0" parTransId="{EBA2E025-50C6-44E4-AEB1-A4A4184A5989}" sibTransId="{7DC2C1CC-174B-4064-9CBF-CA2A02E9B2FF}"/>
    <dgm:cxn modelId="{10E0BADD-0A38-4C39-9B9D-3D438D98DA4D}" srcId="{3F86056C-B794-4DE8-8ABC-1C55B1D35204}" destId="{8AAE71ED-B5AA-40BB-A716-8F2D2ED637F8}" srcOrd="0" destOrd="0" parTransId="{91D46C74-FE88-4FCD-A900-191DCF42710A}" sibTransId="{886996F4-1167-4630-AC70-44CBF0CE904E}"/>
    <dgm:cxn modelId="{412AE0E2-196D-48A4-BC14-E3EB437A4310}" type="presOf" srcId="{E05F743E-3C13-49AB-9B0B-12D0FBDFBF1F}" destId="{993648AC-E679-4F2B-A122-DD5F6803BC66}" srcOrd="1" destOrd="0" presId="urn:microsoft.com/office/officeart/2005/8/layout/hList9"/>
    <dgm:cxn modelId="{F02F6CEF-2819-4552-B484-356DA0F3FBAD}" type="presOf" srcId="{E2FDFC8E-6ADE-40AB-890B-3263AE6520CD}" destId="{06652873-977A-4FEB-9562-C80B6BDF3E00}" srcOrd="1" destOrd="0" presId="urn:microsoft.com/office/officeart/2005/8/layout/hList9"/>
    <dgm:cxn modelId="{B15F0159-0CBC-4423-A5B4-D11AC31F5121}" type="presParOf" srcId="{33835CD8-37F9-48D0-BA44-6227287C1B9C}" destId="{3CD68A78-C0BF-430B-BBA3-ED334F364297}" srcOrd="0" destOrd="0" presId="urn:microsoft.com/office/officeart/2005/8/layout/hList9"/>
    <dgm:cxn modelId="{14C918B9-A48D-4D80-A2A6-FB3AD6F98D8C}" type="presParOf" srcId="{33835CD8-37F9-48D0-BA44-6227287C1B9C}" destId="{4284DFC6-36BC-465D-AA4C-93B50FF8D3E5}" srcOrd="1" destOrd="0" presId="urn:microsoft.com/office/officeart/2005/8/layout/hList9"/>
    <dgm:cxn modelId="{E90A83AC-6A13-46D3-8AA4-FCBA3371A46B}" type="presParOf" srcId="{4284DFC6-36BC-465D-AA4C-93B50FF8D3E5}" destId="{86C4F855-AF97-4964-AD58-841C077223F0}" srcOrd="0" destOrd="0" presId="urn:microsoft.com/office/officeart/2005/8/layout/hList9"/>
    <dgm:cxn modelId="{6B6739BF-D17E-4447-87AD-E773F3A8B059}" type="presParOf" srcId="{4284DFC6-36BC-465D-AA4C-93B50FF8D3E5}" destId="{FD54F8F0-2AF3-4813-95A8-07FCF4B6EE3F}" srcOrd="1" destOrd="0" presId="urn:microsoft.com/office/officeart/2005/8/layout/hList9"/>
    <dgm:cxn modelId="{6CD81357-B92D-4971-9EAE-CA553600016C}" type="presParOf" srcId="{FD54F8F0-2AF3-4813-95A8-07FCF4B6EE3F}" destId="{E1D032CE-540D-4E94-B125-29F81C84C81A}" srcOrd="0" destOrd="0" presId="urn:microsoft.com/office/officeart/2005/8/layout/hList9"/>
    <dgm:cxn modelId="{9964DE5F-79D9-43C4-B336-6F0DF038B821}" type="presParOf" srcId="{FD54F8F0-2AF3-4813-95A8-07FCF4B6EE3F}" destId="{26AF7405-4A95-4C92-BDA4-CADF93DB5649}" srcOrd="1" destOrd="0" presId="urn:microsoft.com/office/officeart/2005/8/layout/hList9"/>
    <dgm:cxn modelId="{B863F411-C93A-4D22-A4BC-E9D04F4D9C93}" type="presParOf" srcId="{33835CD8-37F9-48D0-BA44-6227287C1B9C}" destId="{031AEC6B-0825-4BE8-A57A-FBE403C9C47C}" srcOrd="2" destOrd="0" presId="urn:microsoft.com/office/officeart/2005/8/layout/hList9"/>
    <dgm:cxn modelId="{34B1E5C7-7909-40F8-BF3C-C08166FB3EE2}" type="presParOf" srcId="{33835CD8-37F9-48D0-BA44-6227287C1B9C}" destId="{95F5A00F-5565-4748-91FD-0EC51A424513}" srcOrd="3" destOrd="0" presId="urn:microsoft.com/office/officeart/2005/8/layout/hList9"/>
    <dgm:cxn modelId="{B7EF2260-504E-426F-B2CA-8C818F6E1741}" type="presParOf" srcId="{33835CD8-37F9-48D0-BA44-6227287C1B9C}" destId="{7D4AF4B0-ED27-4B33-BB15-CAC260E182A3}" srcOrd="4" destOrd="0" presId="urn:microsoft.com/office/officeart/2005/8/layout/hList9"/>
    <dgm:cxn modelId="{99F2C295-6998-4C96-A130-F19489B463CC}" type="presParOf" srcId="{33835CD8-37F9-48D0-BA44-6227287C1B9C}" destId="{9EE2B32D-9668-4FDE-8282-08B4AC275B6A}" srcOrd="5" destOrd="0" presId="urn:microsoft.com/office/officeart/2005/8/layout/hList9"/>
    <dgm:cxn modelId="{FEB80BE5-CB4B-4B02-A273-DB3FB15AF8B7}" type="presParOf" srcId="{33835CD8-37F9-48D0-BA44-6227287C1B9C}" destId="{EEB431CE-59B4-4DD9-BBAF-7C32BD6A91C8}" srcOrd="6" destOrd="0" presId="urn:microsoft.com/office/officeart/2005/8/layout/hList9"/>
    <dgm:cxn modelId="{CEC78922-50DC-4504-8C73-6ECE6507FBC0}" type="presParOf" srcId="{EEB431CE-59B4-4DD9-BBAF-7C32BD6A91C8}" destId="{4C57A736-2CB7-4946-AD28-CD8C72599100}" srcOrd="0" destOrd="0" presId="urn:microsoft.com/office/officeart/2005/8/layout/hList9"/>
    <dgm:cxn modelId="{E4E5A328-AACA-44A8-9353-39648CB50573}" type="presParOf" srcId="{EEB431CE-59B4-4DD9-BBAF-7C32BD6A91C8}" destId="{79932ED3-275E-4690-A441-5993A199F923}" srcOrd="1" destOrd="0" presId="urn:microsoft.com/office/officeart/2005/8/layout/hList9"/>
    <dgm:cxn modelId="{E5AC2BB5-20C7-434A-B299-A20DA166E875}" type="presParOf" srcId="{79932ED3-275E-4690-A441-5993A199F923}" destId="{14985D9A-CA73-4C42-B0D6-B26E6B3D8EB7}" srcOrd="0" destOrd="0" presId="urn:microsoft.com/office/officeart/2005/8/layout/hList9"/>
    <dgm:cxn modelId="{50940823-0C8F-4A4E-BA7A-512AA2084FAE}" type="presParOf" srcId="{79932ED3-275E-4690-A441-5993A199F923}" destId="{993648AC-E679-4F2B-A122-DD5F6803BC66}" srcOrd="1" destOrd="0" presId="urn:microsoft.com/office/officeart/2005/8/layout/hList9"/>
    <dgm:cxn modelId="{3FE5A721-5F33-4206-A7E5-52BC34B507D5}" type="presParOf" srcId="{33835CD8-37F9-48D0-BA44-6227287C1B9C}" destId="{380D282A-D801-4D8A-ACAC-0BD442ED54CE}" srcOrd="7" destOrd="0" presId="urn:microsoft.com/office/officeart/2005/8/layout/hList9"/>
    <dgm:cxn modelId="{B34A0BA3-BA3B-4459-B6FD-92157975EB61}" type="presParOf" srcId="{33835CD8-37F9-48D0-BA44-6227287C1B9C}" destId="{9714E24B-C301-4641-A17B-58B05A11B4BE}" srcOrd="8" destOrd="0" presId="urn:microsoft.com/office/officeart/2005/8/layout/hList9"/>
    <dgm:cxn modelId="{C517612B-79B4-4DF7-8381-7C7D49F48D36}" type="presParOf" srcId="{33835CD8-37F9-48D0-BA44-6227287C1B9C}" destId="{6FC94B5B-84DA-46E8-88B8-274193A68E9D}" srcOrd="9" destOrd="0" presId="urn:microsoft.com/office/officeart/2005/8/layout/hList9"/>
    <dgm:cxn modelId="{3AC24754-FD6B-4C42-B69E-EBA7B42B46D2}" type="presParOf" srcId="{33835CD8-37F9-48D0-BA44-6227287C1B9C}" destId="{8B56AB19-0BCF-44BC-A650-4387F54CA339}" srcOrd="10" destOrd="0" presId="urn:microsoft.com/office/officeart/2005/8/layout/hList9"/>
    <dgm:cxn modelId="{657F49A8-70A3-4B64-A34A-456BE363B81B}" type="presParOf" srcId="{33835CD8-37F9-48D0-BA44-6227287C1B9C}" destId="{57850C15-B028-4136-AB20-FD542ADD7C8F}" srcOrd="11" destOrd="0" presId="urn:microsoft.com/office/officeart/2005/8/layout/hList9"/>
    <dgm:cxn modelId="{CBC042BA-E903-457D-9D7D-A963C0A7A9A1}" type="presParOf" srcId="{57850C15-B028-4136-AB20-FD542ADD7C8F}" destId="{04120DFE-DFA3-4400-B547-6BF5D227A141}" srcOrd="0" destOrd="0" presId="urn:microsoft.com/office/officeart/2005/8/layout/hList9"/>
    <dgm:cxn modelId="{CDE49A91-B4EA-467C-83A2-69B01F48461C}" type="presParOf" srcId="{57850C15-B028-4136-AB20-FD542ADD7C8F}" destId="{5B9F33C0-C79C-475F-8BB0-73255B89FCF2}" srcOrd="1" destOrd="0" presId="urn:microsoft.com/office/officeart/2005/8/layout/hList9"/>
    <dgm:cxn modelId="{48267A25-6237-4502-AE6F-64985BF65D37}" type="presParOf" srcId="{5B9F33C0-C79C-475F-8BB0-73255B89FCF2}" destId="{C0225D13-4410-4244-B9D0-115490679B1C}" srcOrd="0" destOrd="0" presId="urn:microsoft.com/office/officeart/2005/8/layout/hList9"/>
    <dgm:cxn modelId="{B6C7F568-429B-48C3-8B8D-8CF9150CBFEF}" type="presParOf" srcId="{5B9F33C0-C79C-475F-8BB0-73255B89FCF2}" destId="{06652873-977A-4FEB-9562-C80B6BDF3E00}" srcOrd="1" destOrd="0" presId="urn:microsoft.com/office/officeart/2005/8/layout/hList9"/>
    <dgm:cxn modelId="{48381D41-E22E-4175-B85C-FCE3C4F5FD05}" type="presParOf" srcId="{33835CD8-37F9-48D0-BA44-6227287C1B9C}" destId="{5DF5F55B-D7D2-40FC-A821-8DA06F626083}" srcOrd="12" destOrd="0" presId="urn:microsoft.com/office/officeart/2005/8/layout/hList9"/>
    <dgm:cxn modelId="{16E3A696-689D-4D14-B3E1-5D2B52F06BF8}" type="presParOf" srcId="{33835CD8-37F9-48D0-BA44-6227287C1B9C}" destId="{9E457D58-AD29-4B2D-BEC6-5D73E32B36A6}" srcOrd="13" destOrd="0" presId="urn:microsoft.com/office/officeart/2005/8/layout/hList9"/>
    <dgm:cxn modelId="{5618FE48-26C3-4AE6-8DA4-33C45652FECB}" type="presParOf" srcId="{33835CD8-37F9-48D0-BA44-6227287C1B9C}" destId="{D7DFCF31-76D9-4728-AC09-ECF94602CF42}" srcOrd="14" destOrd="0" presId="urn:microsoft.com/office/officeart/2005/8/layout/hList9"/>
    <dgm:cxn modelId="{0B20142D-F167-4B3C-AFE2-AED29606EEC2}" type="presParOf" srcId="{33835CD8-37F9-48D0-BA44-6227287C1B9C}" destId="{772FA479-89B9-4CFA-8162-4350CE2FA69B}" srcOrd="15" destOrd="0" presId="urn:microsoft.com/office/officeart/2005/8/layout/hList9"/>
    <dgm:cxn modelId="{0ECA1413-4C66-4E01-A4D3-69041716F9EA}" type="presParOf" srcId="{33835CD8-37F9-48D0-BA44-6227287C1B9C}" destId="{12BDD2FF-6A92-4E5A-AA4B-630919F2AA7F}" srcOrd="16" destOrd="0" presId="urn:microsoft.com/office/officeart/2005/8/layout/hList9"/>
    <dgm:cxn modelId="{818B1551-ECC4-45C1-926F-F738B1FE3A8F}" type="presParOf" srcId="{12BDD2FF-6A92-4E5A-AA4B-630919F2AA7F}" destId="{919F21BA-2562-4EC6-954B-FF1AF24AF836}" srcOrd="0" destOrd="0" presId="urn:microsoft.com/office/officeart/2005/8/layout/hList9"/>
    <dgm:cxn modelId="{904B3B73-142F-4DEE-8078-D8068E079DAD}" type="presParOf" srcId="{12BDD2FF-6A92-4E5A-AA4B-630919F2AA7F}" destId="{C7CFE94E-712C-41C9-A17A-F5C68B8FB4B3}" srcOrd="1" destOrd="0" presId="urn:microsoft.com/office/officeart/2005/8/layout/hList9"/>
    <dgm:cxn modelId="{C30C34DC-36C4-4A50-AEA1-593DFD9A4845}" type="presParOf" srcId="{C7CFE94E-712C-41C9-A17A-F5C68B8FB4B3}" destId="{4E503730-85A0-434C-9F8A-DEC3185C62B4}" srcOrd="0" destOrd="0" presId="urn:microsoft.com/office/officeart/2005/8/layout/hList9"/>
    <dgm:cxn modelId="{F192C49F-7F1D-4977-8A6E-5034AC2E6F4F}" type="presParOf" srcId="{C7CFE94E-712C-41C9-A17A-F5C68B8FB4B3}" destId="{02423982-D749-464E-AB69-1B11192B0D0A}" srcOrd="1" destOrd="0" presId="urn:microsoft.com/office/officeart/2005/8/layout/hList9"/>
    <dgm:cxn modelId="{C00D62C0-A193-43FB-AAFB-9C0BE0DDD380}" type="presParOf" srcId="{33835CD8-37F9-48D0-BA44-6227287C1B9C}" destId="{1ADF9EDE-B581-427D-960C-7CF748430DFF}" srcOrd="17" destOrd="0" presId="urn:microsoft.com/office/officeart/2005/8/layout/hList9"/>
    <dgm:cxn modelId="{642A3F9D-44C2-427B-916E-5993E5BA6CE8}" type="presParOf" srcId="{33835CD8-37F9-48D0-BA44-6227287C1B9C}" destId="{0507D6F6-5ACB-4B69-9577-2854F027F344}" srcOrd="1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032CE-540D-4E94-B125-29F81C84C81A}">
      <dsp:nvSpPr>
        <dsp:cNvPr id="0" name=""/>
        <dsp:cNvSpPr/>
      </dsp:nvSpPr>
      <dsp:spPr>
        <a:xfrm>
          <a:off x="1031545" y="2584978"/>
          <a:ext cx="1932640" cy="128907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Corbel" panose="020B0503020204020204" pitchFamily="34" charset="0"/>
            </a:rPr>
            <a:t>Inclusive for all: a global social values-driven consumer trend</a:t>
          </a:r>
        </a:p>
      </dsp:txBody>
      <dsp:txXfrm>
        <a:off x="1340767" y="2584978"/>
        <a:ext cx="1623418" cy="1289071"/>
      </dsp:txXfrm>
    </dsp:sp>
    <dsp:sp modelId="{95F5A00F-5565-4748-91FD-0EC51A424513}">
      <dsp:nvSpPr>
        <dsp:cNvPr id="0" name=""/>
        <dsp:cNvSpPr/>
      </dsp:nvSpPr>
      <dsp:spPr>
        <a:xfrm>
          <a:off x="803" y="2069607"/>
          <a:ext cx="1288427" cy="128842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Corbel" panose="020B0503020204020204" pitchFamily="34" charset="0"/>
            </a:rPr>
            <a:t>Top 10</a:t>
          </a:r>
        </a:p>
      </dsp:txBody>
      <dsp:txXfrm>
        <a:off x="189489" y="2258293"/>
        <a:ext cx="911055" cy="911055"/>
      </dsp:txXfrm>
    </dsp:sp>
    <dsp:sp modelId="{14985D9A-CA73-4C42-B0D6-B26E6B3D8EB7}">
      <dsp:nvSpPr>
        <dsp:cNvPr id="0" name=""/>
        <dsp:cNvSpPr/>
      </dsp:nvSpPr>
      <dsp:spPr>
        <a:xfrm>
          <a:off x="4252613" y="2584978"/>
          <a:ext cx="1932640" cy="1289071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Corbel" panose="020B0503020204020204" pitchFamily="34" charset="0"/>
            </a:rPr>
            <a:t>Of UK youth would hesitate to accept a job if organisation lacks DEI track record</a:t>
          </a:r>
        </a:p>
      </dsp:txBody>
      <dsp:txXfrm>
        <a:off x="4561835" y="2584978"/>
        <a:ext cx="1623418" cy="1289071"/>
      </dsp:txXfrm>
    </dsp:sp>
    <dsp:sp modelId="{9714E24B-C301-4641-A17B-58B05A11B4BE}">
      <dsp:nvSpPr>
        <dsp:cNvPr id="0" name=""/>
        <dsp:cNvSpPr/>
      </dsp:nvSpPr>
      <dsp:spPr>
        <a:xfrm>
          <a:off x="3221871" y="2069607"/>
          <a:ext cx="1288427" cy="1288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Corbel" panose="020B0503020204020204" pitchFamily="34" charset="0"/>
            </a:rPr>
            <a:t>56%</a:t>
          </a:r>
        </a:p>
      </dsp:txBody>
      <dsp:txXfrm>
        <a:off x="3410557" y="2258293"/>
        <a:ext cx="911055" cy="911055"/>
      </dsp:txXfrm>
    </dsp:sp>
    <dsp:sp modelId="{C0225D13-4410-4244-B9D0-115490679B1C}">
      <dsp:nvSpPr>
        <dsp:cNvPr id="0" name=""/>
        <dsp:cNvSpPr/>
      </dsp:nvSpPr>
      <dsp:spPr>
        <a:xfrm>
          <a:off x="7473680" y="2584978"/>
          <a:ext cx="1932640" cy="1289071"/>
        </a:xfrm>
        <a:prstGeom prst="rect">
          <a:avLst/>
        </a:prstGeom>
        <a:solidFill>
          <a:schemeClr val="accent6">
            <a:lumMod val="20000"/>
            <a:lumOff val="80000"/>
            <a:alpha val="89804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US Hispanic and Black workers said company should be doing more to increase diversity</a:t>
          </a:r>
        </a:p>
      </dsp:txBody>
      <dsp:txXfrm>
        <a:off x="7782903" y="2584978"/>
        <a:ext cx="1623418" cy="1289071"/>
      </dsp:txXfrm>
    </dsp:sp>
    <dsp:sp modelId="{9E457D58-AD29-4B2D-BEC6-5D73E32B36A6}">
      <dsp:nvSpPr>
        <dsp:cNvPr id="0" name=""/>
        <dsp:cNvSpPr/>
      </dsp:nvSpPr>
      <dsp:spPr>
        <a:xfrm>
          <a:off x="6442938" y="2069607"/>
          <a:ext cx="1288427" cy="128842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70%</a:t>
          </a:r>
        </a:p>
      </dsp:txBody>
      <dsp:txXfrm>
        <a:off x="6631624" y="2258293"/>
        <a:ext cx="911055" cy="911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032CE-540D-4E94-B125-29F81C84C81A}">
      <dsp:nvSpPr>
        <dsp:cNvPr id="0" name=""/>
        <dsp:cNvSpPr/>
      </dsp:nvSpPr>
      <dsp:spPr>
        <a:xfrm>
          <a:off x="988730" y="3161282"/>
          <a:ext cx="1841465" cy="1228257"/>
        </a:xfrm>
        <a:prstGeom prst="rect">
          <a:avLst/>
        </a:prstGeom>
        <a:solidFill>
          <a:srgbClr val="EFB3D2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Corbel" panose="020B0503020204020204" pitchFamily="34" charset="0"/>
            </a:rPr>
            <a:t>Annual purchasing power of the LGBTQIA+ consumers in the USA</a:t>
          </a:r>
        </a:p>
      </dsp:txBody>
      <dsp:txXfrm>
        <a:off x="1283365" y="3161282"/>
        <a:ext cx="1546830" cy="1228257"/>
      </dsp:txXfrm>
    </dsp:sp>
    <dsp:sp modelId="{95F5A00F-5565-4748-91FD-0EC51A424513}">
      <dsp:nvSpPr>
        <dsp:cNvPr id="0" name=""/>
        <dsp:cNvSpPr/>
      </dsp:nvSpPr>
      <dsp:spPr>
        <a:xfrm>
          <a:off x="6616" y="2670225"/>
          <a:ext cx="1227643" cy="1227643"/>
        </a:xfrm>
        <a:prstGeom prst="ellipse">
          <a:avLst/>
        </a:prstGeom>
        <a:solidFill>
          <a:srgbClr val="DE5C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Corbel" panose="020B0503020204020204" pitchFamily="34" charset="0"/>
            </a:rPr>
            <a:t>$900 bn </a:t>
          </a:r>
        </a:p>
      </dsp:txBody>
      <dsp:txXfrm>
        <a:off x="186400" y="2850009"/>
        <a:ext cx="868075" cy="868075"/>
      </dsp:txXfrm>
    </dsp:sp>
    <dsp:sp modelId="{14985D9A-CA73-4C42-B0D6-B26E6B3D8EB7}">
      <dsp:nvSpPr>
        <dsp:cNvPr id="0" name=""/>
        <dsp:cNvSpPr/>
      </dsp:nvSpPr>
      <dsp:spPr>
        <a:xfrm>
          <a:off x="4057839" y="3161282"/>
          <a:ext cx="1841465" cy="1228257"/>
        </a:xfrm>
        <a:prstGeom prst="rect">
          <a:avLst/>
        </a:prstGeom>
        <a:solidFill>
          <a:srgbClr val="D3B5E9">
            <a:alpha val="89804"/>
          </a:srgbClr>
        </a:solidFill>
        <a:ln w="12700" cap="flat" cmpd="sng" algn="ctr">
          <a:solidFill>
            <a:schemeClr val="accent3">
              <a:lumMod val="60000"/>
              <a:lumOff val="4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Corbel" panose="020B0503020204020204" pitchFamily="34" charset="0"/>
            </a:rPr>
            <a:t>Annual purchasing power of multi-ethnic people in the UK</a:t>
          </a:r>
        </a:p>
      </dsp:txBody>
      <dsp:txXfrm>
        <a:off x="4352473" y="3161282"/>
        <a:ext cx="1546830" cy="1228257"/>
      </dsp:txXfrm>
    </dsp:sp>
    <dsp:sp modelId="{9714E24B-C301-4641-A17B-58B05A11B4BE}">
      <dsp:nvSpPr>
        <dsp:cNvPr id="0" name=""/>
        <dsp:cNvSpPr/>
      </dsp:nvSpPr>
      <dsp:spPr>
        <a:xfrm>
          <a:off x="3075724" y="2670225"/>
          <a:ext cx="1227643" cy="1227643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Corbel" panose="020B0503020204020204" pitchFamily="34" charset="0"/>
            </a:rPr>
            <a:t>£4.5 bn</a:t>
          </a:r>
        </a:p>
      </dsp:txBody>
      <dsp:txXfrm>
        <a:off x="3255508" y="2850009"/>
        <a:ext cx="868075" cy="868075"/>
      </dsp:txXfrm>
    </dsp:sp>
    <dsp:sp modelId="{C0225D13-4410-4244-B9D0-115490679B1C}">
      <dsp:nvSpPr>
        <dsp:cNvPr id="0" name=""/>
        <dsp:cNvSpPr/>
      </dsp:nvSpPr>
      <dsp:spPr>
        <a:xfrm>
          <a:off x="7126947" y="3161282"/>
          <a:ext cx="1841465" cy="1228257"/>
        </a:xfrm>
        <a:prstGeom prst="rect">
          <a:avLst/>
        </a:prstGeom>
        <a:solidFill>
          <a:schemeClr val="accent2">
            <a:lumMod val="40000"/>
            <a:lumOff val="60000"/>
            <a:alpha val="89804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Corbel" panose="020B0503020204020204" pitchFamily="34" charset="0"/>
            </a:rPr>
            <a:t>Projected annual purchasing power of people of 60 in Europe by 2030</a:t>
          </a:r>
        </a:p>
      </dsp:txBody>
      <dsp:txXfrm>
        <a:off x="7421581" y="3161282"/>
        <a:ext cx="1546830" cy="1228257"/>
      </dsp:txXfrm>
    </dsp:sp>
    <dsp:sp modelId="{9E457D58-AD29-4B2D-BEC6-5D73E32B36A6}">
      <dsp:nvSpPr>
        <dsp:cNvPr id="0" name=""/>
        <dsp:cNvSpPr/>
      </dsp:nvSpPr>
      <dsp:spPr>
        <a:xfrm>
          <a:off x="6144832" y="2670225"/>
          <a:ext cx="1227643" cy="122764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Corbel" panose="020B0503020204020204" pitchFamily="34" charset="0"/>
            </a:rPr>
            <a:t>$5 </a:t>
          </a:r>
          <a:r>
            <a:rPr lang="en-GB" sz="3200" kern="1200" dirty="0" err="1">
              <a:latin typeface="Corbel" panose="020B0503020204020204" pitchFamily="34" charset="0"/>
            </a:rPr>
            <a:t>tln</a:t>
          </a:r>
          <a:endParaRPr lang="en-GB" sz="3200" kern="1200" dirty="0">
            <a:latin typeface="Corbel" panose="020B0503020204020204" pitchFamily="34" charset="0"/>
          </a:endParaRPr>
        </a:p>
      </dsp:txBody>
      <dsp:txXfrm>
        <a:off x="6324616" y="2850009"/>
        <a:ext cx="868075" cy="868075"/>
      </dsp:txXfrm>
    </dsp:sp>
    <dsp:sp modelId="{4E503730-85A0-434C-9F8A-DEC3185C62B4}">
      <dsp:nvSpPr>
        <dsp:cNvPr id="0" name=""/>
        <dsp:cNvSpPr/>
      </dsp:nvSpPr>
      <dsp:spPr>
        <a:xfrm>
          <a:off x="10196055" y="3161282"/>
          <a:ext cx="1841465" cy="1228257"/>
        </a:xfrm>
        <a:prstGeom prst="rect">
          <a:avLst/>
        </a:prstGeom>
        <a:solidFill>
          <a:srgbClr val="FF7C80">
            <a:alpha val="52000"/>
          </a:srgb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Population of the European Union are people with disabilities</a:t>
          </a:r>
          <a:endParaRPr lang="en-GB" sz="1400" kern="1200" dirty="0">
            <a:latin typeface="Corbel" panose="020B0503020204020204" pitchFamily="34" charset="0"/>
          </a:endParaRPr>
        </a:p>
      </dsp:txBody>
      <dsp:txXfrm>
        <a:off x="10490690" y="3161282"/>
        <a:ext cx="1546830" cy="1228257"/>
      </dsp:txXfrm>
    </dsp:sp>
    <dsp:sp modelId="{0507D6F6-5ACB-4B69-9577-2854F027F344}">
      <dsp:nvSpPr>
        <dsp:cNvPr id="0" name=""/>
        <dsp:cNvSpPr/>
      </dsp:nvSpPr>
      <dsp:spPr>
        <a:xfrm>
          <a:off x="9213941" y="2670225"/>
          <a:ext cx="1227643" cy="1227643"/>
        </a:xfrm>
        <a:prstGeom prst="ellipse">
          <a:avLst/>
        </a:prstGeom>
        <a:solidFill>
          <a:srgbClr val="FF0000">
            <a:alpha val="8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kern="1200" dirty="0">
              <a:latin typeface="Corbel" panose="020B0503020204020204" pitchFamily="34" charset="0"/>
            </a:rPr>
            <a:t>15%</a:t>
          </a:r>
        </a:p>
      </dsp:txBody>
      <dsp:txXfrm>
        <a:off x="9393725" y="2850009"/>
        <a:ext cx="868075" cy="868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C6C6-689E-44E6-A020-F035944FEF66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97D2-0139-4558-B9F9-57427F8511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73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88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illustration, the x-axis in the chart plots three cultural difference dimensions (racial background, ability, and sexual orientation) underlying the experience of discrimination identified in the opening stories; the y- and z-axes plot the micro- and macrosocial context expressions. Each axis includes other expressions, illustrating that more configurations are possible.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story recounting discrimination experiences by a “Black, gay, and queer man” (microsocial expressions: boxes C, G, and I) in “a majority-White area” of a “gentrifying and racially segregated urban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neighborhood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with common “law enforcement” stereotyping (macrosocial expressions: boxes 1, 3, and 5) encompasses a configuration of prejudices and oppressions mobilized in relation to racial background and sexual orientation. 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second story presents the experiences of a “disabled Asian” Kenyan female (microsocial expressions: boxes A and D), entailing a configuration mobilized in relation to (dis)ability (CDD) through in/outgroup prejudicial ideologies (macrosocial expressions: boxes 7, 8, and 9). Both accounts detail discrimination within a focal multicultural marketplace (USA, Kenya), enabled by intersecting microsocial and macrosocial context expressions.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Transspatial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context expressions (e.g., sociocultural discourses) can flow from other marketplaces (see the chart).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96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7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899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2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that, to understand what inclusion is, it is helpful to consider what it is NOT.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863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Inclusion is about all people (individuals and communities) feeling that they matter. It has become a core topic of focus for businesses and consequently marketers. </a:t>
            </a:r>
          </a:p>
          <a:p>
            <a:r>
              <a:rPr lang="en-GB" dirty="0"/>
              <a:t>Inclusion coming into this sharp focus is facilitated by two factors: 1) it is now an expectation held by both external and internal stakeholders [first line of illustrations – in the UN Sustainable Development Goals three goals – Nos 5, 10 and 16 relate to inclusion agenda] and 2) the growing business case for inclusion as ‘missed market share opportunities’ [second line of illustrations].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940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86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38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02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39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26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demand for inclusion is also offering a wider field for innovation across marketing mix. This innovation is necessary to avoid ‘woke washing’ perceptions by consumers which can and do arise if firms/brands only focus on advertising. Go through examples (below) or replace with your own. </a:t>
            </a:r>
          </a:p>
          <a:p>
            <a:r>
              <a:rPr lang="en-GB" dirty="0"/>
              <a:t>Product: Lego’s ‘rainbow’ people and lab set with female scientists (latter –a response to a letter from a young girl asking why there aren’t any female scientists in the sets). </a:t>
            </a:r>
          </a:p>
          <a:p>
            <a:r>
              <a:rPr lang="en-GB" dirty="0"/>
              <a:t>Place: mannequin for adaptive clothing display, Morrison’s (a UK supermarket chain) introducing quieter hours for people with sensory disabilities. </a:t>
            </a:r>
          </a:p>
          <a:p>
            <a:r>
              <a:rPr lang="en-GB" dirty="0"/>
              <a:t>Promotion: various </a:t>
            </a:r>
            <a:r>
              <a:rPr lang="en-GB" dirty="0" err="1"/>
              <a:t>unstereotyping</a:t>
            </a:r>
            <a:r>
              <a:rPr lang="en-GB" dirty="0"/>
              <a:t> initiatives – Bonobo’s example of male representation. </a:t>
            </a:r>
          </a:p>
          <a:p>
            <a:r>
              <a:rPr lang="en-GB" dirty="0"/>
              <a:t>People: initiatives for diverse talent acquisition and development, including in marketing agencies. </a:t>
            </a:r>
          </a:p>
          <a:p>
            <a:r>
              <a:rPr lang="en-GB" dirty="0"/>
              <a:t>Process: Barclays’s bank launching a Digital Eagles initiative to support elderly consumers with learning digital banking skills. </a:t>
            </a:r>
          </a:p>
          <a:p>
            <a:r>
              <a:rPr lang="en-GB" dirty="0"/>
              <a:t>Physical evidence: many brands diversifying their packaging as a signal of inclusivity of different consumers.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Price: pink tax. Tampons – taxes on female products have been problematic as these are treated as luxury items, but this is gender biased.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pink tax has been linked to “period poverty” – e.g., price barriers to accessing menstrual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products."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739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8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464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883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01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7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37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16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51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84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92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515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7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507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64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599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9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58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recommend to assure students that they will not be required to share their ‘story’, to enable free reflection. Once students complete the task, offer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1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Invite students to compare their ‘story’ against the dimensions of diversity represented here. Invite them to recognize that people can acquire dimensions of diversity as they move through life.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25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Utilise examples provided or replace with your own examples to demonstrate how diversity manifests in the marketplace.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96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adapting to postgraduate student audience, consider introducing instruction of identifying organizational reports in this exercise.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980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Feel free to adapt the two to your own context (such as environment, school, courses, etc.).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397D2-0139-4558-B9F9-57427F8511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4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1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4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0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38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6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70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27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8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60A4-2E8C-44C5-9F38-C0C0AC434BC5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BCBEB-9862-4391-8FD2-AE69050EE4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55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SemiBold"/>
              <a:buNone/>
              <a:defRPr sz="2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Prime"/>
              <a:buChar char="●"/>
              <a:defRPr sz="1800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3809"/>
      </p:ext>
    </p:extLst>
  </p:cSld>
  <p:clrMap bg1="lt1" tx1="dk1" bg2="dk2" tx2="lt2" accent1="accent1" accent2="accent2" accent3="accent3" accent4="accent4" accent5="accent5" accent6="accent6" hlink="hlink" folHlink="folHlink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4.png"/><Relationship Id="rId10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multicultural-marketplaces.net/diem-initiative/diem-reading-list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multicultural-marketplaces.net/our-work/publication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jp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F3153A-989F-4B8A-147F-3965A30D5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974771"/>
            <a:ext cx="1997662" cy="883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3C851F-F90D-C52E-1523-89A0D0C2D54B}"/>
              </a:ext>
            </a:extLst>
          </p:cNvPr>
          <p:cNvSpPr/>
          <p:nvPr/>
        </p:nvSpPr>
        <p:spPr>
          <a:xfrm rot="16200000">
            <a:off x="6544811" y="1210809"/>
            <a:ext cx="640233" cy="10654145"/>
          </a:xfrm>
          <a:prstGeom prst="rect">
            <a:avLst/>
          </a:prstGeom>
          <a:gradFill>
            <a:gsLst>
              <a:gs pos="4000">
                <a:srgbClr val="E4D8ED"/>
              </a:gs>
              <a:gs pos="0">
                <a:schemeClr val="bg1"/>
              </a:gs>
              <a:gs pos="74000">
                <a:srgbClr val="893BC3"/>
              </a:gs>
              <a:gs pos="83000">
                <a:srgbClr val="7030A0"/>
              </a:gs>
              <a:gs pos="91959">
                <a:srgbClr val="7030A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43E8-B65F-1360-F761-9915A2C9E520}"/>
              </a:ext>
            </a:extLst>
          </p:cNvPr>
          <p:cNvCxnSpPr>
            <a:cxnSpLocks/>
          </p:cNvCxnSpPr>
          <p:nvPr/>
        </p:nvCxnSpPr>
        <p:spPr>
          <a:xfrm>
            <a:off x="304150" y="3621810"/>
            <a:ext cx="8853705" cy="0"/>
          </a:xfrm>
          <a:prstGeom prst="line">
            <a:avLst/>
          </a:prstGeom>
          <a:ln w="47625">
            <a:solidFill>
              <a:srgbClr val="7030A0">
                <a:alpha val="63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254684" y="2422060"/>
            <a:ext cx="9315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33CCCC"/>
                </a:solidFill>
                <a:latin typeface="Palatino Linotype" panose="02040502050505030304" pitchFamily="18" charset="0"/>
              </a:rPr>
              <a:t>Teaching &amp; Learning </a:t>
            </a:r>
          </a:p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Marketplace Diversity and Inclusion</a:t>
            </a:r>
          </a:p>
        </p:txBody>
      </p:sp>
      <p:pic>
        <p:nvPicPr>
          <p:cNvPr id="6" name="Picture 2" descr="Free light bulb idea concept vector">
            <a:extLst>
              <a:ext uri="{FF2B5EF4-FFF2-40B4-BE49-F238E27FC236}">
                <a16:creationId xmlns:a16="http://schemas.microsoft.com/office/drawing/2014/main" id="{88E8BD02-AE96-4155-7A02-E712B765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C7"/>
              </a:clrFrom>
              <a:clrTo>
                <a:srgbClr val="FFF9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274" y="1507567"/>
            <a:ext cx="3512886" cy="35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528EA-0F8F-9C26-6654-3F18E8B6469A}"/>
              </a:ext>
            </a:extLst>
          </p:cNvPr>
          <p:cNvSpPr txBox="1"/>
          <p:nvPr/>
        </p:nvSpPr>
        <p:spPr>
          <a:xfrm>
            <a:off x="5902036" y="63686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www.multicultural-marketplaces.net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AF28D-EA7D-C270-3BDC-DAB2F4FF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DC132-CFD6-BDA0-99D5-B78BD51A454B}"/>
              </a:ext>
            </a:extLst>
          </p:cNvPr>
          <p:cNvSpPr txBox="1"/>
          <p:nvPr/>
        </p:nvSpPr>
        <p:spPr>
          <a:xfrm>
            <a:off x="0" y="3910308"/>
            <a:ext cx="8659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FF0000"/>
                </a:solidFill>
                <a:latin typeface="Corbel" panose="020B0503020204020204" pitchFamily="34" charset="0"/>
              </a:rPr>
              <a:t>For instructors: refer to notes box for detail on slide contents where requires</a:t>
            </a:r>
            <a:endParaRPr lang="en-GB" sz="2400" i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6EC2A5C-B01E-4D40-99B4-7BE676D5DBC6}"/>
              </a:ext>
            </a:extLst>
          </p:cNvPr>
          <p:cNvSpPr/>
          <p:nvPr/>
        </p:nvSpPr>
        <p:spPr>
          <a:xfrm>
            <a:off x="356888" y="4962063"/>
            <a:ext cx="10205012" cy="10544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These teaching materials are a product of collective knowledge and expertise of Multicultural Marketplaces Network, with contributors as follows: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Carlo Mari (University of Molise, Italy)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Samantha N. N. Cross (Babson College, USA), Professor Eva Kipnis (University of Bradford,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Cristina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Galalae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(Open University Business School,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Charles Chi Cui (University of Westminster,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Emma Johnson, PhD Candidate, (Sheffield University Management School,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Shauna Kearney (Birmingham City University,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Tana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Licsandru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(Queen Mary University of London,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Verónica Martín Ruiz (University of Massachusetts Amherst, USA)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Lizette Vorster (Aarhus University, Denmark), Dr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Irem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Yoruk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(California State University Los Angeles, USA).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9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371734" y="1292386"/>
            <a:ext cx="107893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Graphically, we see connections between multicultural marketplaces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648E69-D48E-B36E-2127-6EE24EA6A3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56" t="7963" r="20055" b="43704"/>
          <a:stretch/>
        </p:blipFill>
        <p:spPr>
          <a:xfrm>
            <a:off x="3549247" y="1971276"/>
            <a:ext cx="6264308" cy="4592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1E76D0-3DED-9E43-6074-02FAC037512F}"/>
              </a:ext>
            </a:extLst>
          </p:cNvPr>
          <p:cNvSpPr txBox="1"/>
          <p:nvPr/>
        </p:nvSpPr>
        <p:spPr>
          <a:xfrm>
            <a:off x="667193" y="6372690"/>
            <a:ext cx="6097772" cy="38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latin typeface="Palatino Linotype" panose="02040502050505030304" pitchFamily="18" charset="0"/>
              </a:rPr>
              <a:t>Source: </a:t>
            </a:r>
            <a:r>
              <a:rPr lang="en-GB" sz="1400" dirty="0" err="1">
                <a:latin typeface="Palatino Linotype" panose="02040502050505030304" pitchFamily="18" charset="0"/>
              </a:rPr>
              <a:t>Galalae</a:t>
            </a:r>
            <a:r>
              <a:rPr lang="en-GB" sz="1400" dirty="0">
                <a:latin typeface="Palatino Linotype" panose="02040502050505030304" pitchFamily="18" charset="0"/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302336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782926" y="2795890"/>
            <a:ext cx="107893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Q: Why should organizations and brands care about diversity?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3288410D-8FE9-A945-A626-C2FA4639659D}"/>
              </a:ext>
            </a:extLst>
          </p:cNvPr>
          <p:cNvSpPr txBox="1"/>
          <p:nvPr/>
        </p:nvSpPr>
        <p:spPr>
          <a:xfrm>
            <a:off x="143321" y="335917"/>
            <a:ext cx="931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55247A"/>
                </a:solidFill>
                <a:latin typeface="Corbel" panose="020B0503020204020204" pitchFamily="34" charset="0"/>
              </a:rPr>
              <a:t>The Right Thing To Do and Good Business </a:t>
            </a:r>
            <a:endParaRPr lang="en-GB" dirty="0">
              <a:solidFill>
                <a:srgbClr val="55247A"/>
              </a:solidFill>
              <a:latin typeface="Corbel" panose="020B0503020204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D62342-203A-EA4A-9BF2-7A8D0B6FF99C}"/>
              </a:ext>
            </a:extLst>
          </p:cNvPr>
          <p:cNvCxnSpPr>
            <a:cxnSpLocks/>
          </p:cNvCxnSpPr>
          <p:nvPr/>
        </p:nvCxnSpPr>
        <p:spPr>
          <a:xfrm>
            <a:off x="0" y="1227944"/>
            <a:ext cx="12192000" cy="0"/>
          </a:xfrm>
          <a:prstGeom prst="line">
            <a:avLst/>
          </a:prstGeom>
          <a:ln w="47625">
            <a:solidFill>
              <a:srgbClr val="7030A0">
                <a:alpha val="63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FFC3A96C-EB21-8EC0-F210-C5EB5F0EF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975029" y="-26162"/>
            <a:ext cx="1190679" cy="1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06AE213C-268D-FDCD-87D6-4C49B28A5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2" y="1300387"/>
            <a:ext cx="6099544" cy="515789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D54C58-1960-11AC-9DF7-C869F5E7D8AB}"/>
              </a:ext>
            </a:extLst>
          </p:cNvPr>
          <p:cNvSpPr txBox="1"/>
          <p:nvPr/>
        </p:nvSpPr>
        <p:spPr>
          <a:xfrm>
            <a:off x="6924811" y="2365279"/>
            <a:ext cx="4645557" cy="2542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Palatino Linotype" panose="02040502050505030304" pitchFamily="18" charset="0"/>
              </a:rPr>
              <a:t>Mars’s 2017 ad campaign for its Maltesers brand in the UK featuring people with disabilities twice exceeded targets: </a:t>
            </a:r>
          </a:p>
          <a:p>
            <a:pPr>
              <a:lnSpc>
                <a:spcPct val="150000"/>
              </a:lnSpc>
            </a:pPr>
            <a:endParaRPr lang="en-GB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8% vs target 4% </a:t>
            </a:r>
            <a:r>
              <a:rPr lang="en-GB" dirty="0">
                <a:latin typeface="Palatino Linotype" panose="02040502050505030304" pitchFamily="18" charset="0"/>
              </a:rPr>
              <a:t>for brand growth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20% vs target 10% </a:t>
            </a:r>
            <a:r>
              <a:rPr lang="en-GB" dirty="0">
                <a:latin typeface="Palatino Linotype" panose="02040502050505030304" pitchFamily="18" charset="0"/>
              </a:rPr>
              <a:t>for brand affinity</a:t>
            </a:r>
          </a:p>
        </p:txBody>
      </p:sp>
    </p:spTree>
    <p:extLst>
      <p:ext uri="{BB962C8B-B14F-4D97-AF65-F5344CB8AC3E}">
        <p14:creationId xmlns:p14="http://schemas.microsoft.com/office/powerpoint/2010/main" val="145337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3288410D-8FE9-A945-A626-C2FA4639659D}"/>
              </a:ext>
            </a:extLst>
          </p:cNvPr>
          <p:cNvSpPr txBox="1"/>
          <p:nvPr/>
        </p:nvSpPr>
        <p:spPr>
          <a:xfrm>
            <a:off x="143321" y="335917"/>
            <a:ext cx="931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55247A"/>
                </a:solidFill>
                <a:latin typeface="Corbel" panose="020B0503020204020204" pitchFamily="34" charset="0"/>
              </a:rPr>
              <a:t>But…</a:t>
            </a:r>
            <a:endParaRPr lang="en-GB" dirty="0">
              <a:solidFill>
                <a:srgbClr val="55247A"/>
              </a:solidFill>
              <a:latin typeface="Corbel" panose="020B0503020204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CD62342-203A-EA4A-9BF2-7A8D0B6FF99C}"/>
              </a:ext>
            </a:extLst>
          </p:cNvPr>
          <p:cNvCxnSpPr>
            <a:cxnSpLocks/>
          </p:cNvCxnSpPr>
          <p:nvPr/>
        </p:nvCxnSpPr>
        <p:spPr>
          <a:xfrm>
            <a:off x="0" y="1227944"/>
            <a:ext cx="12192000" cy="0"/>
          </a:xfrm>
          <a:prstGeom prst="line">
            <a:avLst/>
          </a:prstGeom>
          <a:ln w="47625">
            <a:solidFill>
              <a:srgbClr val="7030A0">
                <a:alpha val="63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FFC3A96C-EB21-8EC0-F210-C5EB5F0EF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975029" y="-26162"/>
            <a:ext cx="1190679" cy="1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D54C58-1960-11AC-9DF7-C869F5E7D8AB}"/>
              </a:ext>
            </a:extLst>
          </p:cNvPr>
          <p:cNvSpPr txBox="1"/>
          <p:nvPr/>
        </p:nvSpPr>
        <p:spPr>
          <a:xfrm>
            <a:off x="244550" y="1510391"/>
            <a:ext cx="10273196" cy="589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Palatino Linotype" panose="02040502050505030304" pitchFamily="18" charset="0"/>
              </a:rPr>
              <a:t>Promoting diversity does not ensure a culture of inclusion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49C93-1932-7B76-AC5E-7837DBEF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8" y="2574168"/>
            <a:ext cx="9842500" cy="204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4F0E2-617F-71F5-328A-65C8B13869B6}"/>
              </a:ext>
            </a:extLst>
          </p:cNvPr>
          <p:cNvSpPr txBox="1"/>
          <p:nvPr/>
        </p:nvSpPr>
        <p:spPr>
          <a:xfrm>
            <a:off x="334778" y="5193720"/>
            <a:ext cx="6172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3C3C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Source: McKinsey (2020)</a:t>
            </a:r>
          </a:p>
        </p:txBody>
      </p:sp>
    </p:spTree>
    <p:extLst>
      <p:ext uri="{BB962C8B-B14F-4D97-AF65-F5344CB8AC3E}">
        <p14:creationId xmlns:p14="http://schemas.microsoft.com/office/powerpoint/2010/main" val="426216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20118E2-86F2-45FE-A4EA-239B2294B52E}"/>
              </a:ext>
            </a:extLst>
          </p:cNvPr>
          <p:cNvSpPr/>
          <p:nvPr/>
        </p:nvSpPr>
        <p:spPr>
          <a:xfrm>
            <a:off x="1605861" y="2295920"/>
            <a:ext cx="8788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 economic and social experience of inequality and injustice that has implications for quality of life and social cohesion. </a:t>
            </a:r>
          </a:p>
          <a:p>
            <a:pPr algn="just">
              <a:spcAft>
                <a:spcPts val="0"/>
              </a:spcAft>
            </a:pPr>
            <a:endParaRPr lang="en-GB" sz="2000" dirty="0"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Certain individuals and communities experience barriers to accessing the resources and opportunities (goods, services, jobs), and/or participating in relationships and activities (representation, networks) provided by the market to other people in the society. </a:t>
            </a:r>
          </a:p>
          <a:p>
            <a:pPr algn="just">
              <a:spcAft>
                <a:spcPts val="0"/>
              </a:spcAft>
            </a:pPr>
            <a:r>
              <a:rPr lang="en-GB" b="1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9C42-91C6-B18C-B155-70824DF569BF}"/>
              </a:ext>
            </a:extLst>
          </p:cNvPr>
          <p:cNvSpPr txBox="1"/>
          <p:nvPr/>
        </p:nvSpPr>
        <p:spPr>
          <a:xfrm>
            <a:off x="1605861" y="13750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Exclusion</a:t>
            </a:r>
            <a:endParaRPr lang="en-GB" sz="2800" dirty="0"/>
          </a:p>
        </p:txBody>
      </p:sp>
      <p:pic>
        <p:nvPicPr>
          <p:cNvPr id="3" name="Picture 2" descr="Teddy Bears, Exclusion, Isolation">
            <a:extLst>
              <a:ext uri="{FF2B5EF4-FFF2-40B4-BE49-F238E27FC236}">
                <a16:creationId xmlns:a16="http://schemas.microsoft.com/office/drawing/2014/main" id="{13BEABB9-6151-11B3-E72C-11D6D003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27" y="5478906"/>
            <a:ext cx="6249144" cy="13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9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02A61D-7301-4C93-A7D4-662FFE8500DD}"/>
              </a:ext>
            </a:extLst>
          </p:cNvPr>
          <p:cNvGrpSpPr/>
          <p:nvPr/>
        </p:nvGrpSpPr>
        <p:grpSpPr>
          <a:xfrm>
            <a:off x="-30570" y="0"/>
            <a:ext cx="1681570" cy="1063700"/>
            <a:chOff x="-30570" y="-1"/>
            <a:chExt cx="1910576" cy="1132619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255C0F0F-A088-8009-A0E0-11B831F0E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226125" y="-256696"/>
              <a:ext cx="1132619" cy="164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B942DE-1552-480A-4C2D-E32A9CCE22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1486595" y="-93491"/>
              <a:ext cx="299920" cy="48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753CA35-C87E-4144-EDD1-A07D5D7FE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349834"/>
              </p:ext>
            </p:extLst>
          </p:nvPr>
        </p:nvGraphicFramePr>
        <p:xfrm>
          <a:off x="2405916" y="-437092"/>
          <a:ext cx="9407125" cy="594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551B1BC-F3DE-B73D-6D9F-14253EDD947E}"/>
              </a:ext>
            </a:extLst>
          </p:cNvPr>
          <p:cNvSpPr txBox="1"/>
          <p:nvPr/>
        </p:nvSpPr>
        <p:spPr>
          <a:xfrm>
            <a:off x="189583" y="531850"/>
            <a:ext cx="931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652B91"/>
                </a:solidFill>
                <a:latin typeface="Corbel" panose="020B0503020204020204" pitchFamily="34" charset="0"/>
              </a:rPr>
              <a:t>Inclusion: the sense of “I/we matter here”</a:t>
            </a:r>
            <a:endParaRPr lang="en-GB" b="1" dirty="0">
              <a:solidFill>
                <a:srgbClr val="652B9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17E7379-4B50-65C4-3E5C-D2208278F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812812"/>
              </p:ext>
            </p:extLst>
          </p:nvPr>
        </p:nvGraphicFramePr>
        <p:xfrm>
          <a:off x="-30571" y="1707827"/>
          <a:ext cx="12044137" cy="7059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" name="Picture 2" descr="Free inclusion group wheelchair vector">
            <a:extLst>
              <a:ext uri="{FF2B5EF4-FFF2-40B4-BE49-F238E27FC236}">
                <a16:creationId xmlns:a16="http://schemas.microsoft.com/office/drawing/2014/main" id="{20B3980C-DDC5-E03A-C06F-01219903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323" y="117984"/>
            <a:ext cx="2760094" cy="138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A300C-34C9-26BD-9393-255FA71D8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9379" y="5877086"/>
            <a:ext cx="959722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stainable Development Goals">
            <a:extLst>
              <a:ext uri="{FF2B5EF4-FFF2-40B4-BE49-F238E27FC236}">
                <a16:creationId xmlns:a16="http://schemas.microsoft.com/office/drawing/2014/main" id="{4B7F9F67-0345-3A1F-22DD-A8875874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7" y="1642455"/>
            <a:ext cx="2067894" cy="155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Quiet Storm, Lucky Generals and Channel 4 feature in Unstereotype Alliance  series">
            <a:extLst>
              <a:ext uri="{FF2B5EF4-FFF2-40B4-BE49-F238E27FC236}">
                <a16:creationId xmlns:a16="http://schemas.microsoft.com/office/drawing/2014/main" id="{E43CA6AE-A8DF-67F4-C7F5-6CE50BFF0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19324" r="19760" b="12819"/>
          <a:stretch/>
        </p:blipFill>
        <p:spPr bwMode="auto">
          <a:xfrm>
            <a:off x="1534378" y="3159331"/>
            <a:ext cx="1342026" cy="10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8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02A61D-7301-4C93-A7D4-662FFE8500DD}"/>
              </a:ext>
            </a:extLst>
          </p:cNvPr>
          <p:cNvGrpSpPr/>
          <p:nvPr/>
        </p:nvGrpSpPr>
        <p:grpSpPr>
          <a:xfrm>
            <a:off x="-30570" y="0"/>
            <a:ext cx="1681570" cy="1063700"/>
            <a:chOff x="-30570" y="-1"/>
            <a:chExt cx="1910576" cy="1132619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255C0F0F-A088-8009-A0E0-11B831F0E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226125" y="-256696"/>
              <a:ext cx="1132619" cy="164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B942DE-1552-480A-4C2D-E32A9CCE22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1486595" y="-93491"/>
              <a:ext cx="299920" cy="48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51B1BC-F3DE-B73D-6D9F-14253EDD947E}"/>
              </a:ext>
            </a:extLst>
          </p:cNvPr>
          <p:cNvSpPr txBox="1"/>
          <p:nvPr/>
        </p:nvSpPr>
        <p:spPr>
          <a:xfrm>
            <a:off x="189583" y="531850"/>
            <a:ext cx="931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652B91"/>
                </a:solidFill>
                <a:latin typeface="Corbel" panose="020B0503020204020204" pitchFamily="34" charset="0"/>
              </a:rPr>
              <a:t>Consequently, core priority for marketers!</a:t>
            </a:r>
            <a:endParaRPr lang="en-GB" b="1" dirty="0">
              <a:solidFill>
                <a:srgbClr val="652B91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B7978-3430-6739-CE9D-E1BDC6C26BC7}"/>
              </a:ext>
            </a:extLst>
          </p:cNvPr>
          <p:cNvSpPr txBox="1"/>
          <p:nvPr/>
        </p:nvSpPr>
        <p:spPr>
          <a:xfrm>
            <a:off x="319053" y="2367557"/>
            <a:ext cx="61137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GB" sz="2000" i="1" dirty="0">
                <a:latin typeface="Palatino Linotype" panose="02040502050505030304" pitchFamily="18" charset="0"/>
              </a:rPr>
              <a:t>"Negative, diminished conceptions of women and girls are one of the greatest barriers for gender equality […] </a:t>
            </a:r>
            <a:r>
              <a:rPr lang="en-GB" sz="2000" b="1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Advertising is a particularly powerful driver to change perceptions and impact social norms.</a:t>
            </a:r>
            <a:r>
              <a:rPr lang="en-GB" sz="20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“</a:t>
            </a:r>
          </a:p>
          <a:p>
            <a:pPr marL="457200" lvl="1" indent="0">
              <a:buNone/>
            </a:pPr>
            <a:endParaRPr lang="en-GB" i="1" dirty="0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marL="457200" lvl="1" indent="0">
              <a:buNone/>
            </a:pPr>
            <a:r>
              <a:rPr lang="en-GB" sz="1800" dirty="0">
                <a:latin typeface="Palatino Linotype" panose="02040502050505030304" pitchFamily="18" charset="0"/>
              </a:rPr>
              <a:t>(</a:t>
            </a:r>
            <a:r>
              <a:rPr lang="en-GB" sz="1800" dirty="0" err="1">
                <a:latin typeface="Palatino Linotype" panose="02040502050505030304" pitchFamily="18" charset="0"/>
              </a:rPr>
              <a:t>Phumzile</a:t>
            </a:r>
            <a:r>
              <a:rPr lang="en-GB" sz="1800" dirty="0">
                <a:latin typeface="Palatino Linotype" panose="02040502050505030304" pitchFamily="18" charset="0"/>
              </a:rPr>
              <a:t> Mlambo-</a:t>
            </a:r>
            <a:r>
              <a:rPr lang="en-GB" sz="1800" dirty="0" err="1">
                <a:latin typeface="Palatino Linotype" panose="02040502050505030304" pitchFamily="18" charset="0"/>
              </a:rPr>
              <a:t>Ngcuka</a:t>
            </a:r>
            <a:r>
              <a:rPr lang="en-GB" sz="1800" dirty="0">
                <a:latin typeface="Palatino Linotype" panose="02040502050505030304" pitchFamily="18" charset="0"/>
              </a:rPr>
              <a:t>, </a:t>
            </a:r>
            <a:r>
              <a:rPr lang="en-GB" sz="1800" dirty="0" err="1">
                <a:latin typeface="Palatino Linotype" panose="02040502050505030304" pitchFamily="18" charset="0"/>
              </a:rPr>
              <a:t>Unstereotype</a:t>
            </a:r>
            <a:r>
              <a:rPr lang="en-GB" sz="1800" dirty="0">
                <a:latin typeface="Palatino Linotype" panose="02040502050505030304" pitchFamily="18" charset="0"/>
              </a:rPr>
              <a:t> Alliance and Former Executive Director of UN Women)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54970-FB31-322C-24B4-CACFB2C707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3" t="8000" r="25746" b="37400"/>
          <a:stretch/>
        </p:blipFill>
        <p:spPr>
          <a:xfrm>
            <a:off x="7694003" y="1282404"/>
            <a:ext cx="3267789" cy="2170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172DF-BF36-4992-8C24-DBE2AED3B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14" t="10101" r="22281" b="36350"/>
          <a:stretch/>
        </p:blipFill>
        <p:spPr>
          <a:xfrm>
            <a:off x="6591594" y="3896143"/>
            <a:ext cx="2736304" cy="2146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9C67CC-B4E1-AEE9-52A4-FE42DB79D3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42" t="8001" r="36334" b="41599"/>
          <a:stretch/>
        </p:blipFill>
        <p:spPr>
          <a:xfrm>
            <a:off x="9505033" y="3526246"/>
            <a:ext cx="2091449" cy="28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5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20118E2-86F2-45FE-A4EA-239B2294B52E}"/>
              </a:ext>
            </a:extLst>
          </p:cNvPr>
          <p:cNvSpPr/>
          <p:nvPr/>
        </p:nvSpPr>
        <p:spPr>
          <a:xfrm>
            <a:off x="1605861" y="2295920"/>
            <a:ext cx="8788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Palatino Linotype" panose="02040502050505030304" pitchFamily="18" charset="0"/>
              </a:rPr>
              <a:t>Inclusion</a:t>
            </a:r>
            <a:r>
              <a:rPr lang="en-GB" sz="2000" dirty="0">
                <a:latin typeface="Palatino Linotype" panose="02040502050505030304" pitchFamily="18" charset="0"/>
              </a:rPr>
              <a:t> is conceptualized as involving Uniqueness and Belongingness.</a:t>
            </a:r>
          </a:p>
          <a:p>
            <a:endParaRPr lang="it-IT" sz="2000" dirty="0">
              <a:latin typeface="Palatino Linotype" panose="02040502050505030304" pitchFamily="18" charset="0"/>
            </a:endParaRPr>
          </a:p>
          <a:p>
            <a:r>
              <a:rPr lang="en-GB" sz="2000" dirty="0">
                <a:latin typeface="Palatino Linotype" panose="02040502050505030304" pitchFamily="18" charset="0"/>
              </a:rPr>
              <a:t>Uniqueness: Personal component (defining oneself as an individual).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dirty="0">
                <a:latin typeface="Palatino Linotype" panose="02040502050505030304" pitchFamily="18" charset="0"/>
              </a:rPr>
              <a:t>Belongingness: Social identification (the need to form and maintain strong, stable interpersonal relationships).</a:t>
            </a:r>
            <a:r>
              <a:rPr lang="en-GB" b="1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GB" dirty="0"/>
              <a:t>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dirty="0">
                <a:latin typeface="Palatino Linotype" panose="02040502050505030304" pitchFamily="18" charset="0"/>
              </a:rPr>
              <a:t>Consumption experiences in the marketplace show that consumers usually acquire and display goods for a twofold purpose: they want to feel different from others, but at the same time desire to belong to a specific group.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9C42-91C6-B18C-B155-70824DF569BF}"/>
              </a:ext>
            </a:extLst>
          </p:cNvPr>
          <p:cNvSpPr txBox="1"/>
          <p:nvPr/>
        </p:nvSpPr>
        <p:spPr>
          <a:xfrm>
            <a:off x="1605861" y="1375092"/>
            <a:ext cx="3371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Facets of Inclusion </a:t>
            </a:r>
            <a:endParaRPr lang="en-GB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B118EDB-61B7-4E8A-8CD2-833657CB68EE}"/>
              </a:ext>
            </a:extLst>
          </p:cNvPr>
          <p:cNvSpPr/>
          <p:nvPr/>
        </p:nvSpPr>
        <p:spPr>
          <a:xfrm>
            <a:off x="1581469" y="5848574"/>
            <a:ext cx="4270721" cy="325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Palatino Linotype" panose="02040502050505030304" pitchFamily="18" charset="0"/>
                <a:ea typeface="Calibri" panose="020F0502020204030204" pitchFamily="34" charset="0"/>
                <a:cs typeface="AdvP7B6C"/>
              </a:rPr>
              <a:t>Source: Shore et al., (2011), Journal of Management.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13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20118E2-86F2-45FE-A4EA-239B2294B52E}"/>
              </a:ext>
            </a:extLst>
          </p:cNvPr>
          <p:cNvSpPr/>
          <p:nvPr/>
        </p:nvSpPr>
        <p:spPr>
          <a:xfrm>
            <a:off x="1675310" y="2990402"/>
            <a:ext cx="8788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</a:rPr>
              <a:t>It means to remove barriers in the marketplace so that everyone has equal access to and participate in consumption practices. </a:t>
            </a:r>
          </a:p>
          <a:p>
            <a:pPr algn="just">
              <a:spcAft>
                <a:spcPts val="0"/>
              </a:spcAft>
            </a:pPr>
            <a:endParaRPr lang="en-GB" sz="2000" dirty="0">
              <a:latin typeface="Palatino Linotype" panose="0204050205050503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</a:rPr>
              <a:t>It means to eradicate consumer discrimination in the marketplace and assure a fair treatment to everyone.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9C42-91C6-B18C-B155-70824DF569BF}"/>
              </a:ext>
            </a:extLst>
          </p:cNvPr>
          <p:cNvSpPr txBox="1"/>
          <p:nvPr/>
        </p:nvSpPr>
        <p:spPr>
          <a:xfrm>
            <a:off x="1675310" y="20695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Equity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2048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1025995" y="2415434"/>
            <a:ext cx="10789314" cy="211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Task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>
                <a:latin typeface="Palatino Linotype" panose="02040502050505030304" pitchFamily="18" charset="0"/>
              </a:rPr>
              <a:t>Please </a:t>
            </a:r>
            <a:r>
              <a:rPr lang="en-GB" sz="2800" dirty="0">
                <a:latin typeface="Palatino Linotype" panose="02040502050505030304" pitchFamily="18" charset="0"/>
              </a:rPr>
              <a:t>provide examples of marketplace discrimination that you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Palatino Linotype" panose="02040502050505030304" pitchFamily="18" charset="0"/>
              </a:rPr>
              <a:t>or others in your network have experienced or related to you.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09EC153-98D8-4E25-A8DC-67A548BE1D56}"/>
              </a:ext>
            </a:extLst>
          </p:cNvPr>
          <p:cNvSpPr/>
          <p:nvPr/>
        </p:nvSpPr>
        <p:spPr>
          <a:xfrm>
            <a:off x="1242353" y="1927202"/>
            <a:ext cx="97535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Contents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Understanding diversity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Understanding multicultural marketplaces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Why diversity matters?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Understanding exclusion-inclusion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Understanding equity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How diversity, inclusion, belonging, and equity (DIBE) impact the marketing mix</a:t>
            </a:r>
          </a:p>
        </p:txBody>
      </p:sp>
    </p:spTree>
    <p:extLst>
      <p:ext uri="{BB962C8B-B14F-4D97-AF65-F5344CB8AC3E}">
        <p14:creationId xmlns:p14="http://schemas.microsoft.com/office/powerpoint/2010/main" val="588041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4EF7E6F1-E940-0295-4B18-9D932ADAF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258" y="4879896"/>
            <a:ext cx="1296220" cy="7575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396B18-7CFC-F04D-4EBE-82808596E864}"/>
              </a:ext>
            </a:extLst>
          </p:cNvPr>
          <p:cNvGrpSpPr/>
          <p:nvPr/>
        </p:nvGrpSpPr>
        <p:grpSpPr>
          <a:xfrm>
            <a:off x="839759" y="2718545"/>
            <a:ext cx="10676240" cy="1943337"/>
            <a:chOff x="639734" y="4813754"/>
            <a:chExt cx="10676240" cy="19433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9BC42D6-B9A9-E6A2-6F13-4EBC83A5FC7F}"/>
                </a:ext>
              </a:extLst>
            </p:cNvPr>
            <p:cNvGrpSpPr/>
            <p:nvPr/>
          </p:nvGrpSpPr>
          <p:grpSpPr>
            <a:xfrm>
              <a:off x="639734" y="4856480"/>
              <a:ext cx="1900611" cy="1900611"/>
              <a:chOff x="1615" y="2376036"/>
              <a:chExt cx="1900611" cy="190061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DBAFD4C-A0F9-A05E-7A48-17A9B30D6B5E}"/>
                  </a:ext>
                </a:extLst>
              </p:cNvPr>
              <p:cNvSpPr/>
              <p:nvPr/>
            </p:nvSpPr>
            <p:spPr>
              <a:xfrm>
                <a:off x="1615" y="2376036"/>
                <a:ext cx="1900611" cy="1900611"/>
              </a:xfrm>
              <a:prstGeom prst="ellipse">
                <a:avLst/>
              </a:prstGeom>
              <a:noFill/>
              <a:ln w="63500">
                <a:solidFill>
                  <a:srgbClr val="7030A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Oval 4">
                <a:extLst>
                  <a:ext uri="{FF2B5EF4-FFF2-40B4-BE49-F238E27FC236}">
                    <a16:creationId xmlns:a16="http://schemas.microsoft.com/office/drawing/2014/main" id="{27AF4C4E-B192-3276-3C37-827405A05FB2}"/>
                  </a:ext>
                </a:extLst>
              </p:cNvPr>
              <p:cNvSpPr txBox="1"/>
              <p:nvPr/>
            </p:nvSpPr>
            <p:spPr>
              <a:xfrm>
                <a:off x="279953" y="2654374"/>
                <a:ext cx="1343935" cy="134393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04597" tIns="49530" rIns="104597" bIns="49530" numCol="1" spcCol="1270" anchor="ctr" anchorCtr="0">
                <a:noAutofit/>
              </a:bodyPr>
              <a:lstStyle/>
              <a:p>
                <a:pPr marL="0" lvl="0" indent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3900" kern="120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2F17351-7E4D-590B-4E00-5993CEFCEA44}"/>
                </a:ext>
              </a:extLst>
            </p:cNvPr>
            <p:cNvSpPr/>
            <p:nvPr/>
          </p:nvSpPr>
          <p:spPr>
            <a:xfrm>
              <a:off x="2071638" y="4813754"/>
              <a:ext cx="1900611" cy="1900611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FB5137F-E5E3-BEB5-A258-1E5D6A585F16}"/>
                </a:ext>
              </a:extLst>
            </p:cNvPr>
            <p:cNvSpPr/>
            <p:nvPr/>
          </p:nvSpPr>
          <p:spPr>
            <a:xfrm>
              <a:off x="2096046" y="4977114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DBB66F-5743-ACD1-5024-DC68A56F25B7}"/>
                </a:ext>
              </a:extLst>
            </p:cNvPr>
            <p:cNvSpPr/>
            <p:nvPr/>
          </p:nvSpPr>
          <p:spPr>
            <a:xfrm>
              <a:off x="3535455" y="4815685"/>
              <a:ext cx="1900611" cy="1900611"/>
            </a:xfrm>
            <a:prstGeom prst="ellipse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6427E4-4503-CF63-A324-BEBBD05DCF89}"/>
                </a:ext>
              </a:extLst>
            </p:cNvPr>
            <p:cNvSpPr/>
            <p:nvPr/>
          </p:nvSpPr>
          <p:spPr>
            <a:xfrm>
              <a:off x="3579527" y="4979045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5563E7-A96B-AE84-23CA-8091B675C9E7}"/>
                </a:ext>
              </a:extLst>
            </p:cNvPr>
            <p:cNvSpPr/>
            <p:nvPr/>
          </p:nvSpPr>
          <p:spPr>
            <a:xfrm>
              <a:off x="5045001" y="4815683"/>
              <a:ext cx="1900611" cy="1900611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2B490D-7C6E-5667-8548-36C6DCA6FB6F}"/>
                </a:ext>
              </a:extLst>
            </p:cNvPr>
            <p:cNvSpPr/>
            <p:nvPr/>
          </p:nvSpPr>
          <p:spPr>
            <a:xfrm>
              <a:off x="5078440" y="4979043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93D0CC-F33F-3667-7AED-7B6D560793A7}"/>
                </a:ext>
              </a:extLst>
            </p:cNvPr>
            <p:cNvSpPr/>
            <p:nvPr/>
          </p:nvSpPr>
          <p:spPr>
            <a:xfrm>
              <a:off x="6477336" y="4817614"/>
              <a:ext cx="1900611" cy="1900611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C8C93D-939C-A956-844A-EBFE102BD50D}"/>
                </a:ext>
              </a:extLst>
            </p:cNvPr>
            <p:cNvSpPr/>
            <p:nvPr/>
          </p:nvSpPr>
          <p:spPr>
            <a:xfrm>
              <a:off x="6521408" y="4980974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D12DC6-F2A1-7322-C516-C3F780829FBD}"/>
                </a:ext>
              </a:extLst>
            </p:cNvPr>
            <p:cNvSpPr/>
            <p:nvPr/>
          </p:nvSpPr>
          <p:spPr>
            <a:xfrm>
              <a:off x="7872126" y="4813757"/>
              <a:ext cx="1900611" cy="1900611"/>
            </a:xfrm>
            <a:prstGeom prst="ellipse">
              <a:avLst/>
            </a:prstGeom>
            <a:noFill/>
            <a:ln w="63500">
              <a:solidFill>
                <a:srgbClr val="00FFC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F51D951-30A2-280C-BA13-AE7ECDEA972A}"/>
                </a:ext>
              </a:extLst>
            </p:cNvPr>
            <p:cNvSpPr/>
            <p:nvPr/>
          </p:nvSpPr>
          <p:spPr>
            <a:xfrm>
              <a:off x="7894932" y="4977117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C88E610-1B7C-5609-798D-8DEBE51D0D3C}"/>
                </a:ext>
              </a:extLst>
            </p:cNvPr>
            <p:cNvSpPr/>
            <p:nvPr/>
          </p:nvSpPr>
          <p:spPr>
            <a:xfrm>
              <a:off x="9415363" y="4815686"/>
              <a:ext cx="1900611" cy="1900611"/>
            </a:xfrm>
            <a:prstGeom prst="ellipse">
              <a:avLst/>
            </a:prstGeom>
            <a:noFill/>
            <a:ln w="63500">
              <a:solidFill>
                <a:srgbClr val="CB199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CE6ACD-60BB-293E-11F6-3E15167A142B}"/>
                </a:ext>
              </a:extLst>
            </p:cNvPr>
            <p:cNvSpPr/>
            <p:nvPr/>
          </p:nvSpPr>
          <p:spPr>
            <a:xfrm>
              <a:off x="9459435" y="4979046"/>
              <a:ext cx="1198880" cy="1571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Picture 4" descr="Free food nutrition icons illustration">
            <a:extLst>
              <a:ext uri="{FF2B5EF4-FFF2-40B4-BE49-F238E27FC236}">
                <a16:creationId xmlns:a16="http://schemas.microsoft.com/office/drawing/2014/main" id="{5092A099-20E4-8314-45B2-E692F0AA7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8744" y="2969535"/>
            <a:ext cx="737016" cy="87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CADF28C-7E02-756F-72C6-D83775AA4EDF}"/>
              </a:ext>
            </a:extLst>
          </p:cNvPr>
          <p:cNvSpPr txBox="1"/>
          <p:nvPr/>
        </p:nvSpPr>
        <p:spPr>
          <a:xfrm>
            <a:off x="1169179" y="3864583"/>
            <a:ext cx="116730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7030A0"/>
                </a:solidFill>
                <a:latin typeface="Corbel" panose="020B0503020204020204" pitchFamily="34" charset="0"/>
              </a:rPr>
              <a:t>PRODUCT</a:t>
            </a:r>
          </a:p>
        </p:txBody>
      </p:sp>
      <p:pic>
        <p:nvPicPr>
          <p:cNvPr id="36" name="Picture 8" descr="Free gps icon location vector">
            <a:extLst>
              <a:ext uri="{FF2B5EF4-FFF2-40B4-BE49-F238E27FC236}">
                <a16:creationId xmlns:a16="http://schemas.microsoft.com/office/drawing/2014/main" id="{143C24C1-79CB-0769-2E97-CE9976256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7557" y="3039589"/>
            <a:ext cx="781220" cy="8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7BB9FC1-99E9-13B7-5F1A-339B47DD9322}"/>
              </a:ext>
            </a:extLst>
          </p:cNvPr>
          <p:cNvSpPr txBox="1"/>
          <p:nvPr/>
        </p:nvSpPr>
        <p:spPr>
          <a:xfrm>
            <a:off x="2778239" y="3868123"/>
            <a:ext cx="8242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00B050"/>
                </a:solidFill>
                <a:latin typeface="Corbel" panose="020B0503020204020204" pitchFamily="34" charset="0"/>
              </a:rPr>
              <a:t>PLACE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C0FE3-CC2D-CCD5-6C52-6E820A55E719}"/>
              </a:ext>
            </a:extLst>
          </p:cNvPr>
          <p:cNvSpPr txBox="1"/>
          <p:nvPr/>
        </p:nvSpPr>
        <p:spPr>
          <a:xfrm>
            <a:off x="3930104" y="3871663"/>
            <a:ext cx="145212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FFC000"/>
                </a:solidFill>
                <a:latin typeface="Corbel" panose="020B0503020204020204" pitchFamily="34" charset="0"/>
              </a:rPr>
              <a:t>PROMOTION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17AFF4-1DD9-B7C2-7310-07C1CD995BE7}"/>
              </a:ext>
            </a:extLst>
          </p:cNvPr>
          <p:cNvSpPr txBox="1"/>
          <p:nvPr/>
        </p:nvSpPr>
        <p:spPr>
          <a:xfrm>
            <a:off x="5698655" y="3864572"/>
            <a:ext cx="9717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0070C0"/>
                </a:solidFill>
                <a:latin typeface="Corbel" panose="020B0503020204020204" pitchFamily="34" charset="0"/>
              </a:rPr>
              <a:t>PEOPLE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818C54-84C8-B7D5-3DA2-3F81AD05A6B7}"/>
              </a:ext>
            </a:extLst>
          </p:cNvPr>
          <p:cNvSpPr txBox="1"/>
          <p:nvPr/>
        </p:nvSpPr>
        <p:spPr>
          <a:xfrm>
            <a:off x="7073799" y="3868114"/>
            <a:ext cx="11128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FF0000"/>
                </a:solidFill>
                <a:latin typeface="Corbel" panose="020B0503020204020204" pitchFamily="34" charset="0"/>
              </a:rPr>
              <a:t>PROCESS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3D5F43-5079-D096-F8FF-7D78ED311017}"/>
              </a:ext>
            </a:extLst>
          </p:cNvPr>
          <p:cNvSpPr txBox="1"/>
          <p:nvPr/>
        </p:nvSpPr>
        <p:spPr>
          <a:xfrm>
            <a:off x="8432108" y="3839758"/>
            <a:ext cx="11913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00" b="1" dirty="0">
                <a:solidFill>
                  <a:srgbClr val="00FFCC"/>
                </a:solidFill>
                <a:latin typeface="Corbel" panose="020B0503020204020204" pitchFamily="34" charset="0"/>
              </a:rPr>
              <a:t>PHYSICAL</a:t>
            </a:r>
          </a:p>
          <a:p>
            <a:pPr algn="ctr"/>
            <a:r>
              <a:rPr lang="en-GB" sz="1700" b="1" dirty="0">
                <a:solidFill>
                  <a:srgbClr val="00FFCC"/>
                </a:solidFill>
                <a:latin typeface="Corbel" panose="020B0503020204020204" pitchFamily="34" charset="0"/>
              </a:rPr>
              <a:t>EVIDENCE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D0BC85-F4A4-4885-FD69-18FDCB3E18AF}"/>
              </a:ext>
            </a:extLst>
          </p:cNvPr>
          <p:cNvSpPr txBox="1"/>
          <p:nvPr/>
        </p:nvSpPr>
        <p:spPr>
          <a:xfrm>
            <a:off x="10217491" y="3864564"/>
            <a:ext cx="7633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CB1994"/>
                </a:solidFill>
                <a:latin typeface="Corbel" panose="020B0503020204020204" pitchFamily="34" charset="0"/>
              </a:rPr>
              <a:t>PRICE</a:t>
            </a:r>
          </a:p>
        </p:txBody>
      </p:sp>
      <p:pic>
        <p:nvPicPr>
          <p:cNvPr id="43" name="Picture 10" descr="Free megaphone advertising icon vector">
            <a:extLst>
              <a:ext uri="{FF2B5EF4-FFF2-40B4-BE49-F238E27FC236}">
                <a16:creationId xmlns:a16="http://schemas.microsoft.com/office/drawing/2014/main" id="{F3A4759E-4EBF-55E5-8D08-A536BB434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8157">
            <a:off x="4417338" y="3029117"/>
            <a:ext cx="697263" cy="6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advisors users icon vector">
            <a:extLst>
              <a:ext uri="{FF2B5EF4-FFF2-40B4-BE49-F238E27FC236}">
                <a16:creationId xmlns:a16="http://schemas.microsoft.com/office/drawing/2014/main" id="{E4EBAB65-83BB-3E5C-3976-A3E3DBC9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909" y="3251337"/>
            <a:ext cx="746904" cy="4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Free gear mechanics settings vector">
            <a:extLst>
              <a:ext uri="{FF2B5EF4-FFF2-40B4-BE49-F238E27FC236}">
                <a16:creationId xmlns:a16="http://schemas.microsoft.com/office/drawing/2014/main" id="{51DF689D-52CC-6BBB-3FD9-0CD82C49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752" y="3167632"/>
            <a:ext cx="618802" cy="6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Free packaging signs icons vector">
            <a:extLst>
              <a:ext uri="{FF2B5EF4-FFF2-40B4-BE49-F238E27FC236}">
                <a16:creationId xmlns:a16="http://schemas.microsoft.com/office/drawing/2014/main" id="{DDA4ED2B-AADF-02DB-D112-80C09E948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6172" y="3069925"/>
            <a:ext cx="719501" cy="7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4" descr="Free tag luggage label vector">
            <a:extLst>
              <a:ext uri="{FF2B5EF4-FFF2-40B4-BE49-F238E27FC236}">
                <a16:creationId xmlns:a16="http://schemas.microsoft.com/office/drawing/2014/main" id="{76532F07-EEF4-7365-5F8A-3B83AFA71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0485" y="3103848"/>
            <a:ext cx="759693" cy="6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288410D-8FE9-A945-A626-C2FA4639659D}"/>
              </a:ext>
            </a:extLst>
          </p:cNvPr>
          <p:cNvSpPr txBox="1"/>
          <p:nvPr/>
        </p:nvSpPr>
        <p:spPr>
          <a:xfrm>
            <a:off x="1681175" y="162825"/>
            <a:ext cx="9315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652B91"/>
                </a:solidFill>
                <a:latin typeface="Corbel" panose="020B0503020204020204" pitchFamily="34" charset="0"/>
              </a:rPr>
              <a:t>DIBE as a driver of marketing innovation</a:t>
            </a:r>
            <a:endParaRPr lang="en-GB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04C9DA-A00C-FBED-DC16-850A4DC16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63" y="4879896"/>
            <a:ext cx="1355631" cy="65971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AAD383-260D-D534-8E7D-3438BF5DC8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156" y="5486856"/>
            <a:ext cx="1241468" cy="7575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16053AD-6B4C-7722-781D-E41BFB4960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883" y="1246752"/>
            <a:ext cx="553431" cy="93077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11F578CD-16EC-6D01-9588-4AC83BAC31BA}"/>
              </a:ext>
            </a:extLst>
          </p:cNvPr>
          <p:cNvGrpSpPr/>
          <p:nvPr/>
        </p:nvGrpSpPr>
        <p:grpSpPr>
          <a:xfrm>
            <a:off x="2442368" y="2070058"/>
            <a:ext cx="1671118" cy="387650"/>
            <a:chOff x="4621527" y="4675963"/>
            <a:chExt cx="5649412" cy="109498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1844E69-5DB2-527E-8AFB-CC73D2B01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1527" y="4675963"/>
              <a:ext cx="5649412" cy="109498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53257EA-40A8-2D06-6B64-28EB36541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5831" y="5150470"/>
              <a:ext cx="694695" cy="292904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13E7E80-5498-8A6D-90FF-A101DF06CC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329" y="4894691"/>
            <a:ext cx="1135136" cy="1019698"/>
          </a:xfrm>
          <a:prstGeom prst="rect">
            <a:avLst/>
          </a:prstGeom>
        </p:spPr>
      </p:pic>
      <p:pic>
        <p:nvPicPr>
          <p:cNvPr id="1026" name="Picture 2" descr="Join Us">
            <a:extLst>
              <a:ext uri="{FF2B5EF4-FFF2-40B4-BE49-F238E27FC236}">
                <a16:creationId xmlns:a16="http://schemas.microsoft.com/office/drawing/2014/main" id="{4DD9A00B-ADBE-21F9-D306-FDF802797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4623" y="1926287"/>
            <a:ext cx="1701014" cy="51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E5E925F-15D7-F132-4C26-8F7690B1BFD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537" y="4960960"/>
            <a:ext cx="1318008" cy="64633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C1C98CE-E6D3-7036-5806-F36963C2BCD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3727" y="1303071"/>
            <a:ext cx="730268" cy="8519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444F36F-DE03-46B4-197C-84C8C90E57C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401" y="1992126"/>
            <a:ext cx="859545" cy="63007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AE396DC-FE73-98E8-637C-62C20DA6702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833" y="1992126"/>
            <a:ext cx="599066" cy="60826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BFF9F87-4240-0787-D004-5B73F3FA97A8}"/>
              </a:ext>
            </a:extLst>
          </p:cNvPr>
          <p:cNvSpPr txBox="1"/>
          <p:nvPr/>
        </p:nvSpPr>
        <p:spPr>
          <a:xfrm>
            <a:off x="10231111" y="4386859"/>
            <a:ext cx="859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  <a:latin typeface="Corbel" panose="020B0503020204020204" pitchFamily="34" charset="0"/>
              </a:rPr>
              <a:t>…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AD0FC3A-065D-CB0A-9C32-4852050F2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2182" y="5539614"/>
            <a:ext cx="1450283" cy="8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875524" y="2345985"/>
            <a:ext cx="10789314" cy="211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Task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Palatino Linotype" panose="02040502050505030304" pitchFamily="18" charset="0"/>
              </a:rPr>
              <a:t>Please provide examples of brands addressing Diversity, Inclusion, Belonging, and Equity across marketing mix variables.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2287633" y="1720953"/>
            <a:ext cx="77128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Palatino Linotype" panose="02040502050505030304" pitchFamily="18" charset="0"/>
              </a:rPr>
              <a:t>These teaching materials are a product of collective knowledge and expertise of </a:t>
            </a:r>
          </a:p>
          <a:p>
            <a:r>
              <a:rPr lang="en-GB" sz="1600" dirty="0">
                <a:latin typeface="Palatino Linotype" panose="02040502050505030304" pitchFamily="18" charset="0"/>
              </a:rPr>
              <a:t>Multicultural Marketplaces Network, with contributors as follows: </a:t>
            </a:r>
            <a:endParaRPr lang="it-IT" sz="1600" dirty="0">
              <a:latin typeface="Palatino Linotype" panose="02040502050505030304" pitchFamily="18" charset="0"/>
            </a:endParaRPr>
          </a:p>
          <a:p>
            <a:r>
              <a:rPr lang="en-GB" sz="1600" dirty="0">
                <a:latin typeface="Palatino Linotype" panose="02040502050505030304" pitchFamily="18" charset="0"/>
              </a:rPr>
              <a:t> 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Carlo Mari (University of Molise, Italy)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Samantha N. N. Cross (Babson College, USA) 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Professor Eva Kipnis (University of Bradford,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Cristina </a:t>
            </a:r>
            <a:r>
              <a:rPr lang="en-GB" sz="1600" dirty="0" err="1">
                <a:latin typeface="Palatino Linotype" panose="02040502050505030304" pitchFamily="18" charset="0"/>
              </a:rPr>
              <a:t>Galalae</a:t>
            </a:r>
            <a:r>
              <a:rPr lang="en-GB" sz="1600" dirty="0">
                <a:latin typeface="Palatino Linotype" panose="02040502050505030304" pitchFamily="18" charset="0"/>
              </a:rPr>
              <a:t> (Open University Business School,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Professor Charles Chi Cui (University of Westminster,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>
                <a:latin typeface="Palatino Linotype" panose="02040502050505030304" pitchFamily="18" charset="0"/>
              </a:rPr>
              <a:t>Emma Johnson (PhD </a:t>
            </a:r>
            <a:r>
              <a:rPr lang="en-GB" sz="1600" dirty="0">
                <a:latin typeface="Palatino Linotype" panose="02040502050505030304" pitchFamily="18" charset="0"/>
              </a:rPr>
              <a:t>Candidate, Sheffield University Management School,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Shauna Kearney (Birmingham City University,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Tana </a:t>
            </a:r>
            <a:r>
              <a:rPr lang="en-GB" sz="1600" dirty="0" err="1">
                <a:latin typeface="Palatino Linotype" panose="02040502050505030304" pitchFamily="18" charset="0"/>
              </a:rPr>
              <a:t>Licsandru</a:t>
            </a:r>
            <a:r>
              <a:rPr lang="en-GB" sz="1600" dirty="0">
                <a:latin typeface="Palatino Linotype" panose="02040502050505030304" pitchFamily="18" charset="0"/>
              </a:rPr>
              <a:t> (Queen Mary University of London, UK)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Verónica Martín Ruiz (University of Massachusetts Amherst, USA)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Lizette Vorster (Aarhus University, Denmark) 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Dr </a:t>
            </a:r>
            <a:r>
              <a:rPr lang="en-GB" sz="1600" dirty="0" err="1">
                <a:latin typeface="Palatino Linotype" panose="02040502050505030304" pitchFamily="18" charset="0"/>
              </a:rPr>
              <a:t>Irem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en-GB" sz="1600" dirty="0" err="1">
                <a:latin typeface="Palatino Linotype" panose="02040502050505030304" pitchFamily="18" charset="0"/>
              </a:rPr>
              <a:t>Yoruk</a:t>
            </a:r>
            <a:r>
              <a:rPr lang="en-GB" sz="1600" dirty="0">
                <a:latin typeface="Palatino Linotype" panose="02040502050505030304" pitchFamily="18" charset="0"/>
              </a:rPr>
              <a:t> (California State University Los Angeles, USA)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F3153A-989F-4B8A-147F-3965A30D59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974771"/>
            <a:ext cx="1997662" cy="883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3C851F-F90D-C52E-1523-89A0D0C2D54B}"/>
              </a:ext>
            </a:extLst>
          </p:cNvPr>
          <p:cNvSpPr/>
          <p:nvPr/>
        </p:nvSpPr>
        <p:spPr>
          <a:xfrm rot="16200000">
            <a:off x="6544811" y="1210809"/>
            <a:ext cx="640233" cy="10654145"/>
          </a:xfrm>
          <a:prstGeom prst="rect">
            <a:avLst/>
          </a:prstGeom>
          <a:gradFill>
            <a:gsLst>
              <a:gs pos="4000">
                <a:srgbClr val="E4D8ED"/>
              </a:gs>
              <a:gs pos="0">
                <a:schemeClr val="bg1"/>
              </a:gs>
              <a:gs pos="74000">
                <a:srgbClr val="893BC3"/>
              </a:gs>
              <a:gs pos="83000">
                <a:srgbClr val="7030A0"/>
              </a:gs>
              <a:gs pos="91959">
                <a:srgbClr val="7030A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43E8-B65F-1360-F761-9915A2C9E520}"/>
              </a:ext>
            </a:extLst>
          </p:cNvPr>
          <p:cNvCxnSpPr>
            <a:cxnSpLocks/>
          </p:cNvCxnSpPr>
          <p:nvPr/>
        </p:nvCxnSpPr>
        <p:spPr>
          <a:xfrm>
            <a:off x="304150" y="3621810"/>
            <a:ext cx="8853705" cy="0"/>
          </a:xfrm>
          <a:prstGeom prst="line">
            <a:avLst/>
          </a:prstGeom>
          <a:ln w="47625">
            <a:solidFill>
              <a:srgbClr val="7030A0">
                <a:alpha val="63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254684" y="2422060"/>
            <a:ext cx="9315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33CCCC"/>
                </a:solidFill>
                <a:latin typeface="Palatino Linotype" panose="02040502050505030304" pitchFamily="18" charset="0"/>
              </a:rPr>
              <a:t>Teaching &amp; Learning </a:t>
            </a:r>
          </a:p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Marketplace Diversity and Inclusion</a:t>
            </a:r>
          </a:p>
        </p:txBody>
      </p:sp>
      <p:pic>
        <p:nvPicPr>
          <p:cNvPr id="6" name="Picture 2" descr="Free light bulb idea concept vector">
            <a:extLst>
              <a:ext uri="{FF2B5EF4-FFF2-40B4-BE49-F238E27FC236}">
                <a16:creationId xmlns:a16="http://schemas.microsoft.com/office/drawing/2014/main" id="{88E8BD02-AE96-4155-7A02-E712B765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C7"/>
              </a:clrFrom>
              <a:clrTo>
                <a:srgbClr val="FFF9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274" y="1507567"/>
            <a:ext cx="3512886" cy="35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528EA-0F8F-9C26-6654-3F18E8B6469A}"/>
              </a:ext>
            </a:extLst>
          </p:cNvPr>
          <p:cNvSpPr txBox="1"/>
          <p:nvPr/>
        </p:nvSpPr>
        <p:spPr>
          <a:xfrm>
            <a:off x="5902036" y="636860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www.multicultural-marketplaces.net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AF28D-EA7D-C270-3BDC-DAB2F4FF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99F42-80CD-4D94-538E-B9CA2B1F62F4}"/>
              </a:ext>
            </a:extLst>
          </p:cNvPr>
          <p:cNvSpPr txBox="1"/>
          <p:nvPr/>
        </p:nvSpPr>
        <p:spPr>
          <a:xfrm>
            <a:off x="304149" y="3776689"/>
            <a:ext cx="8659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52B91"/>
                </a:solidFill>
                <a:latin typeface="Corbel" panose="020B0503020204020204" pitchFamily="34" charset="0"/>
              </a:rPr>
              <a:t>Teaching notes</a:t>
            </a:r>
            <a:endParaRPr lang="en-GB" sz="2400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6EC2A5C-B01E-4D40-99B4-7BE676D5DBC6}"/>
              </a:ext>
            </a:extLst>
          </p:cNvPr>
          <p:cNvSpPr/>
          <p:nvPr/>
        </p:nvSpPr>
        <p:spPr>
          <a:xfrm>
            <a:off x="322934" y="4943932"/>
            <a:ext cx="10205012" cy="10544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These teaching materials are a product of collective knowledge and expertise of Multicultural Marketplaces Network, with contributors as follows: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Carlo Mari (University of Molise, Italy)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Samantha N. N. Cross (Babson College, USA), Professor Eva Kipnis (University of Bradford,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Cristina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Galalae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(Open University Business School,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Charles Chi Cui (University of Westminster,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Emma Johnson, PhD Candidate, (Sheffield University Management School,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Shauna Kearney (Birmingham City University,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Tana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Licsandru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(Queen Mary University of London, UK)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Verónica Martín Ruiz (University of Massachusetts Amherst, USA)</a:t>
            </a:r>
            <a:r>
              <a:rPr lang="en-GB" sz="11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Lizette Vorster (Aarhus University, Denmark), Dr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Irem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Yoruk</a:t>
            </a:r>
            <a:r>
              <a:rPr lang="en-GB" sz="11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(California State University Los Angeles, USA).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11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1280766" y="2792381"/>
            <a:ext cx="96920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These accompanying notes are designed to support the </a:t>
            </a:r>
          </a:p>
          <a:p>
            <a:r>
              <a:rPr lang="en-GB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instructors in designing and/or teaching their own courses on marketplace diversity and inclusion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40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782926" y="2151727"/>
            <a:ext cx="107893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Contents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How to study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General challenges in teaching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Addressing (some of the) barriers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0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-29247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402685" y="1410621"/>
            <a:ext cx="94786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Teaching the language of marketplace diversity and inclusion (defining core terms and using them correctly).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dirty="0">
                <a:latin typeface="Palatino Linotype" panose="02040502050505030304" pitchFamily="18" charset="0"/>
              </a:rPr>
              <a:t>Clarifying the meaning and linkages among </a:t>
            </a:r>
            <a:r>
              <a:rPr lang="en-GB" sz="2000" i="1" dirty="0">
                <a:latin typeface="Palatino Linotype" panose="02040502050505030304" pitchFamily="18" charset="0"/>
              </a:rPr>
              <a:t>diversity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i="1" dirty="0">
                <a:latin typeface="Palatino Linotype" panose="02040502050505030304" pitchFamily="18" charset="0"/>
              </a:rPr>
              <a:t>inclusion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i="1" dirty="0">
                <a:latin typeface="Palatino Linotype" panose="02040502050505030304" pitchFamily="18" charset="0"/>
              </a:rPr>
              <a:t>belonging, </a:t>
            </a:r>
            <a:r>
              <a:rPr lang="en-GB" sz="2000" dirty="0">
                <a:latin typeface="Palatino Linotype" panose="02040502050505030304" pitchFamily="18" charset="0"/>
              </a:rPr>
              <a:t>and </a:t>
            </a:r>
            <a:r>
              <a:rPr lang="en-GB" sz="2000" i="1" dirty="0">
                <a:latin typeface="Palatino Linotype" panose="02040502050505030304" pitchFamily="18" charset="0"/>
              </a:rPr>
              <a:t>equity</a:t>
            </a:r>
            <a:r>
              <a:rPr lang="en-GB" sz="2000" dirty="0">
                <a:latin typeface="Palatino Linotype" panose="02040502050505030304" pitchFamily="18" charset="0"/>
              </a:rPr>
              <a:t> under the broader umbrella of </a:t>
            </a:r>
            <a:r>
              <a:rPr lang="en-GB" sz="2000" i="1" dirty="0">
                <a:latin typeface="Palatino Linotype" panose="02040502050505030304" pitchFamily="18" charset="0"/>
              </a:rPr>
              <a:t>social justice </a:t>
            </a:r>
            <a:r>
              <a:rPr lang="en-GB" sz="2000" dirty="0">
                <a:latin typeface="Palatino Linotype" panose="02040502050505030304" pitchFamily="18" charset="0"/>
              </a:rPr>
              <a:t>and </a:t>
            </a:r>
            <a:r>
              <a:rPr lang="en-GB" sz="2000" i="1" dirty="0">
                <a:latin typeface="Palatino Linotype" panose="02040502050505030304" pitchFamily="18" charset="0"/>
              </a:rPr>
              <a:t>multicultural education.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D745390-5771-419B-8654-7D58121490EF}"/>
              </a:ext>
            </a:extLst>
          </p:cNvPr>
          <p:cNvSpPr txBox="1"/>
          <p:nvPr/>
        </p:nvSpPr>
        <p:spPr>
          <a:xfrm>
            <a:off x="1402685" y="3676747"/>
            <a:ext cx="947867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Palatino Linotype" panose="02040502050505030304" pitchFamily="18" charset="0"/>
              </a:rPr>
              <a:t>Valuable sources: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Adams M., Bell L.A., Goodman D.J., </a:t>
            </a:r>
            <a:r>
              <a:rPr lang="en-GB" sz="1600" dirty="0" err="1">
                <a:latin typeface="Palatino Linotype" panose="02040502050505030304" pitchFamily="18" charset="0"/>
              </a:rPr>
              <a:t>Shlasko</a:t>
            </a:r>
            <a:r>
              <a:rPr lang="en-GB" sz="1600" dirty="0">
                <a:latin typeface="Palatino Linotype" panose="02040502050505030304" pitchFamily="18" charset="0"/>
              </a:rPr>
              <a:t> D., Briggs R.R., Pacheco R. (2023). </a:t>
            </a:r>
            <a:r>
              <a:rPr lang="en-GB" sz="1600" i="1" dirty="0">
                <a:latin typeface="Palatino Linotype" panose="02040502050505030304" pitchFamily="18" charset="0"/>
              </a:rPr>
              <a:t>Teaching for Diversity and Social Justice</a:t>
            </a:r>
            <a:r>
              <a:rPr lang="en-GB" sz="1600" dirty="0">
                <a:latin typeface="Palatino Linotype" panose="02040502050505030304" pitchFamily="18" charset="0"/>
              </a:rPr>
              <a:t>, 4</a:t>
            </a:r>
            <a:r>
              <a:rPr lang="en-GB" sz="1600" baseline="30000" dirty="0">
                <a:latin typeface="Palatino Linotype" panose="02040502050505030304" pitchFamily="18" charset="0"/>
              </a:rPr>
              <a:t>th</a:t>
            </a:r>
            <a:r>
              <a:rPr lang="en-GB" sz="1600" dirty="0">
                <a:latin typeface="Palatino Linotype" panose="02040502050505030304" pitchFamily="18" charset="0"/>
              </a:rPr>
              <a:t> edition, Routledge. </a:t>
            </a:r>
            <a:r>
              <a:rPr lang="en-GB" sz="1600" dirty="0">
                <a:solidFill>
                  <a:srgbClr val="0070C0"/>
                </a:solidFill>
                <a:latin typeface="Palatino Linotype" panose="02040502050505030304" pitchFamily="18" charset="0"/>
              </a:rPr>
              <a:t>→ Particularly chapter 1, 2, 3, 4.</a:t>
            </a:r>
            <a:endParaRPr lang="it-IT" sz="16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Fuentes M.A., Zelaya D.G., Madsen J.W. (2021). Rethinking the course syllabus: considerations for promoting equity, diversity, and inclusion. </a:t>
            </a:r>
            <a:r>
              <a:rPr lang="en-GB" sz="1600" i="1" dirty="0">
                <a:latin typeface="Palatino Linotype" panose="02040502050505030304" pitchFamily="18" charset="0"/>
              </a:rPr>
              <a:t>Teaching of Psychology</a:t>
            </a:r>
            <a:r>
              <a:rPr lang="en-GB" sz="1600" dirty="0">
                <a:latin typeface="Palatino Linotype" panose="02040502050505030304" pitchFamily="18" charset="0"/>
              </a:rPr>
              <a:t>, 48(1), 69-79.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Iverson S.V. (2012). Multicultural competence for </a:t>
            </a:r>
            <a:r>
              <a:rPr lang="en-GB" sz="1600" i="1" dirty="0">
                <a:latin typeface="Palatino Linotype" panose="02040502050505030304" pitchFamily="18" charset="0"/>
              </a:rPr>
              <a:t>doing</a:t>
            </a:r>
            <a:r>
              <a:rPr lang="en-GB" sz="1600" dirty="0">
                <a:latin typeface="Palatino Linotype" panose="02040502050505030304" pitchFamily="18" charset="0"/>
              </a:rPr>
              <a:t> social justice: expanding our awareness, knowledge, and skills. </a:t>
            </a:r>
            <a:r>
              <a:rPr lang="en-GB" sz="1600" i="1" dirty="0">
                <a:latin typeface="Palatino Linotype" panose="02040502050505030304" pitchFamily="18" charset="0"/>
              </a:rPr>
              <a:t>Journal of Critical Thoughts &amp; Praxis</a:t>
            </a:r>
            <a:r>
              <a:rPr lang="en-GB" sz="1600" dirty="0">
                <a:latin typeface="Palatino Linotype" panose="02040502050505030304" pitchFamily="18" charset="0"/>
              </a:rPr>
              <a:t>, 1(1), 62-87.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Palatino Linotype" panose="02040502050505030304" pitchFamily="18" charset="0"/>
              </a:rPr>
              <a:t>Mor</a:t>
            </a:r>
            <a:r>
              <a:rPr lang="en-GB" sz="1600" dirty="0">
                <a:latin typeface="Palatino Linotype" panose="02040502050505030304" pitchFamily="18" charset="0"/>
              </a:rPr>
              <a:t> Barak M.E. (2015). Inclusion is the key to diversity management, but what </a:t>
            </a:r>
            <a:r>
              <a:rPr lang="en-GB" sz="1600" i="1" dirty="0">
                <a:latin typeface="Palatino Linotype" panose="02040502050505030304" pitchFamily="18" charset="0"/>
              </a:rPr>
              <a:t>is</a:t>
            </a:r>
            <a:r>
              <a:rPr lang="en-GB" sz="1600" dirty="0">
                <a:latin typeface="Palatino Linotype" panose="02040502050505030304" pitchFamily="18" charset="0"/>
              </a:rPr>
              <a:t> inclusion? </a:t>
            </a:r>
            <a:r>
              <a:rPr lang="en-GB" sz="1600" i="1" dirty="0">
                <a:latin typeface="Palatino Linotype" panose="02040502050505030304" pitchFamily="18" charset="0"/>
              </a:rPr>
              <a:t>Human Service Organizations: Management, Leadership &amp; Governance</a:t>
            </a:r>
            <a:r>
              <a:rPr lang="en-GB" sz="1600" dirty="0">
                <a:latin typeface="Palatino Linotype" panose="02040502050505030304" pitchFamily="18" charset="0"/>
              </a:rPr>
              <a:t>, 39, 83-88.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5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-29247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402685" y="1410621"/>
            <a:ext cx="94786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Emphasizing that multicultural marketplaces bring in an extended version of diversity, which incorporates many subtle dimensions very often neglected.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dirty="0">
                <a:latin typeface="Palatino Linotype" panose="02040502050505030304" pitchFamily="18" charset="0"/>
              </a:rPr>
              <a:t>Students need to grasp the idea that diversity comes in a variety of forms and that </a:t>
            </a:r>
            <a:r>
              <a:rPr lang="en-GB" sz="2000" i="1" dirty="0">
                <a:latin typeface="Palatino Linotype" panose="02040502050505030304" pitchFamily="18" charset="0"/>
              </a:rPr>
              <a:t>intersectionality</a:t>
            </a:r>
            <a:r>
              <a:rPr lang="en-GB" sz="2000" dirty="0">
                <a:latin typeface="Palatino Linotype" panose="02040502050505030304" pitchFamily="18" charset="0"/>
              </a:rPr>
              <a:t> can play a key role in shaping marketplace diversity and inclusion issues.</a:t>
            </a:r>
            <a:endParaRPr lang="en-GB" sz="2000" i="1" dirty="0">
              <a:latin typeface="Palatino Linotype" panose="0204050205050503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D745390-5771-419B-8654-7D58121490EF}"/>
              </a:ext>
            </a:extLst>
          </p:cNvPr>
          <p:cNvSpPr txBox="1"/>
          <p:nvPr/>
        </p:nvSpPr>
        <p:spPr>
          <a:xfrm>
            <a:off x="1402685" y="4530187"/>
            <a:ext cx="9478675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Palatino Linotype" panose="02040502050505030304" pitchFamily="18" charset="0"/>
              </a:rPr>
              <a:t>Valuable 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Palatino Linotype" panose="02040502050505030304" pitchFamily="18" charset="0"/>
              </a:rPr>
              <a:t>Gopaldas</a:t>
            </a:r>
            <a:r>
              <a:rPr lang="en-GB" sz="1600" dirty="0">
                <a:latin typeface="Palatino Linotype" panose="02040502050505030304" pitchFamily="18" charset="0"/>
              </a:rPr>
              <a:t> A. (2013). Intersectionality 101. </a:t>
            </a:r>
            <a:r>
              <a:rPr lang="en-GB" sz="1600" i="1" dirty="0">
                <a:latin typeface="Palatino Linotype" panose="02040502050505030304" pitchFamily="18" charset="0"/>
              </a:rPr>
              <a:t>Journal of Public Policy &amp; Marketing</a:t>
            </a:r>
            <a:r>
              <a:rPr lang="en-GB" sz="1600" dirty="0">
                <a:latin typeface="Palatino Linotype" panose="02040502050505030304" pitchFamily="18" charset="0"/>
              </a:rPr>
              <a:t>, 32(Special issue), 90-94.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Palatino Linotype" panose="02040502050505030304" pitchFamily="18" charset="0"/>
              </a:rPr>
              <a:t>Williams J.D. and Henderson G.R. (2012). Discrimination and injustice in the marketplace. They come in all sizes, shapes, and </a:t>
            </a:r>
            <a:r>
              <a:rPr lang="en-GB" sz="1600" dirty="0" err="1">
                <a:latin typeface="Palatino Linotype" panose="02040502050505030304" pitchFamily="18" charset="0"/>
              </a:rPr>
              <a:t>colors</a:t>
            </a:r>
            <a:r>
              <a:rPr lang="en-GB" sz="1600" dirty="0">
                <a:latin typeface="Palatino Linotype" panose="02040502050505030304" pitchFamily="18" charset="0"/>
              </a:rPr>
              <a:t>. In Mick D.G., Pettigrew S., </a:t>
            </a:r>
            <a:r>
              <a:rPr lang="en-GB" sz="1600" dirty="0" err="1">
                <a:latin typeface="Palatino Linotype" panose="02040502050505030304" pitchFamily="18" charset="0"/>
              </a:rPr>
              <a:t>Pechman</a:t>
            </a:r>
            <a:r>
              <a:rPr lang="en-GB" sz="1600" dirty="0">
                <a:latin typeface="Palatino Linotype" panose="02040502050505030304" pitchFamily="18" charset="0"/>
              </a:rPr>
              <a:t> C., and </a:t>
            </a:r>
            <a:r>
              <a:rPr lang="en-GB" sz="1600" dirty="0" err="1">
                <a:latin typeface="Palatino Linotype" panose="02040502050505030304" pitchFamily="18" charset="0"/>
              </a:rPr>
              <a:t>Ozanne</a:t>
            </a:r>
            <a:r>
              <a:rPr lang="en-GB" sz="1600" dirty="0">
                <a:latin typeface="Palatino Linotype" panose="02040502050505030304" pitchFamily="18" charset="0"/>
              </a:rPr>
              <a:t> J.L. (Eds.) </a:t>
            </a:r>
            <a:r>
              <a:rPr lang="en-GB" sz="1600" i="1" dirty="0">
                <a:latin typeface="Palatino Linotype" panose="02040502050505030304" pitchFamily="18" charset="0"/>
              </a:rPr>
              <a:t>Transformative consumer research for personal and collective well-being</a:t>
            </a:r>
            <a:r>
              <a:rPr lang="en-GB" sz="1600" dirty="0">
                <a:latin typeface="Palatino Linotype" panose="02040502050505030304" pitchFamily="18" charset="0"/>
              </a:rPr>
              <a:t> , Routledge</a:t>
            </a:r>
            <a:r>
              <a:rPr lang="en-GB" sz="1600">
                <a:latin typeface="Palatino Linotype" panose="02040502050505030304" pitchFamily="18" charset="0"/>
              </a:rPr>
              <a:t>, 171-189.</a:t>
            </a:r>
            <a:endParaRPr lang="it-IT" sz="16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0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961485" y="2464610"/>
            <a:ext cx="8208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Adopting a holistic perspective for designing the course content such as the three interrelated pillars: </a:t>
            </a:r>
            <a:r>
              <a:rPr lang="en-GB" sz="2000" i="1" dirty="0">
                <a:latin typeface="Palatino Linotype" panose="02040502050505030304" pitchFamily="18" charset="0"/>
              </a:rPr>
              <a:t>knowing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i="1" dirty="0">
                <a:latin typeface="Palatino Linotype" panose="02040502050505030304" pitchFamily="18" charset="0"/>
              </a:rPr>
              <a:t>caring</a:t>
            </a:r>
            <a:r>
              <a:rPr lang="en-GB" sz="2000" dirty="0">
                <a:latin typeface="Palatino Linotype" panose="02040502050505030304" pitchFamily="18" charset="0"/>
              </a:rPr>
              <a:t>, and </a:t>
            </a:r>
            <a:r>
              <a:rPr lang="en-GB" sz="2000" i="1" dirty="0">
                <a:latin typeface="Palatino Linotype" panose="02040502050505030304" pitchFamily="18" charset="0"/>
              </a:rPr>
              <a:t>acting.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FE6C3CB-11FF-4375-AA2D-C969F92510C8}"/>
              </a:ext>
            </a:extLst>
          </p:cNvPr>
          <p:cNvSpPr txBox="1"/>
          <p:nvPr/>
        </p:nvSpPr>
        <p:spPr>
          <a:xfrm>
            <a:off x="1961485" y="4205944"/>
            <a:ext cx="8208675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Valuable source:</a:t>
            </a:r>
          </a:p>
          <a:p>
            <a:r>
              <a:rPr lang="en-GB" dirty="0">
                <a:latin typeface="Palatino Linotype" panose="02040502050505030304" pitchFamily="18" charset="0"/>
              </a:rPr>
              <a:t>Banks J.A. (2019). </a:t>
            </a:r>
            <a:r>
              <a:rPr lang="en-GB" i="1" dirty="0">
                <a:latin typeface="Palatino Linotype" panose="02040502050505030304" pitchFamily="18" charset="0"/>
              </a:rPr>
              <a:t>An Introduction to Multicultural Education</a:t>
            </a:r>
            <a:r>
              <a:rPr lang="en-GB" dirty="0">
                <a:latin typeface="Palatino Linotype" panose="02040502050505030304" pitchFamily="18" charset="0"/>
              </a:rPr>
              <a:t>, 6</a:t>
            </a:r>
            <a:r>
              <a:rPr lang="en-GB" baseline="30000" dirty="0">
                <a:latin typeface="Palatino Linotype" panose="02040502050505030304" pitchFamily="18" charset="0"/>
              </a:rPr>
              <a:t>th</a:t>
            </a:r>
            <a:r>
              <a:rPr lang="en-GB" dirty="0">
                <a:latin typeface="Palatino Linotype" panose="02040502050505030304" pitchFamily="18" charset="0"/>
              </a:rPr>
              <a:t> Edition, Pearson. </a:t>
            </a:r>
            <a:r>
              <a:rPr lang="en-GB" dirty="0">
                <a:solidFill>
                  <a:srgbClr val="0070C0"/>
                </a:solidFill>
                <a:latin typeface="Palatino Linotype" panose="02040502050505030304" pitchFamily="18" charset="0"/>
              </a:rPr>
              <a:t>→ Particularly chapter 1, 2, 3, 4.</a:t>
            </a:r>
            <a:endParaRPr lang="it-IT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5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-29247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524302" y="2223421"/>
            <a:ext cx="93164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on a holistic perspective, particularly on the contribution of each pillar to develop a multicultural mindset.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b="1" i="1" dirty="0">
                <a:latin typeface="Palatino Linotype" panose="02040502050505030304" pitchFamily="18" charset="0"/>
              </a:rPr>
              <a:t>Knowing</a:t>
            </a:r>
            <a:r>
              <a:rPr lang="en-GB" sz="2000" b="1" dirty="0">
                <a:latin typeface="Palatino Linotype" panose="0204050205050503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Content knowledge specific to the course taught and related to marketplace diversity and inclusion.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b="1" i="1" dirty="0">
                <a:latin typeface="Palatino Linotype" panose="02040502050505030304" pitchFamily="18" charset="0"/>
              </a:rPr>
              <a:t>Caring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Developing an empathetic commitment in the marketplace.</a:t>
            </a:r>
            <a:endParaRPr lang="en-GB" sz="2000" dirty="0">
              <a:latin typeface="Palatino Linotype" panose="02040502050505030304" pitchFamily="18" charset="0"/>
            </a:endParaRP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000" b="1" i="1" dirty="0">
                <a:latin typeface="Palatino Linotype" panose="02040502050505030304" pitchFamily="18" charset="0"/>
              </a:rPr>
              <a:t>Acting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Translating into concrete actions what has been learned about marketplace diversity and inclusion.</a:t>
            </a:r>
          </a:p>
        </p:txBody>
      </p:sp>
    </p:spTree>
    <p:extLst>
      <p:ext uri="{BB962C8B-B14F-4D97-AF65-F5344CB8AC3E}">
        <p14:creationId xmlns:p14="http://schemas.microsoft.com/office/powerpoint/2010/main" val="305874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20118E2-86F2-45FE-A4EA-239B2294B52E}"/>
              </a:ext>
            </a:extLst>
          </p:cNvPr>
          <p:cNvSpPr/>
          <p:nvPr/>
        </p:nvSpPr>
        <p:spPr>
          <a:xfrm>
            <a:off x="1676400" y="2132867"/>
            <a:ext cx="8788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Variety of ‘cultural markers’ of identity: cultural origins/heritage (racial background, ethnicity, nationality, migration status), sexual orientation, gender identity, religious affiliation, socioeconomic status, (dis)ability, appearance (body shape, size, facial features, maternal body), age, </a:t>
            </a:r>
            <a:r>
              <a:rPr lang="en-GB" sz="2000" dirty="0" err="1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neurostatus</a:t>
            </a:r>
            <a:r>
              <a:rPr lang="en-GB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social role…  </a:t>
            </a:r>
          </a:p>
          <a:p>
            <a:pPr algn="just">
              <a:spcAft>
                <a:spcPts val="0"/>
              </a:spcAft>
            </a:pPr>
            <a:endParaRPr lang="en-GB" sz="2000" dirty="0"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GB" sz="2000" dirty="0"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Variety of ‘forms of being’ </a:t>
            </a:r>
          </a:p>
          <a:p>
            <a:pPr algn="just">
              <a:spcAft>
                <a:spcPts val="0"/>
              </a:spcAft>
            </a:pPr>
            <a:r>
              <a:rPr lang="en-GB" b="1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9C42-91C6-B18C-B155-70824DF569BF}"/>
              </a:ext>
            </a:extLst>
          </p:cNvPr>
          <p:cNvSpPr txBox="1"/>
          <p:nvPr/>
        </p:nvSpPr>
        <p:spPr>
          <a:xfrm>
            <a:off x="1676400" y="111348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Diversity</a:t>
            </a:r>
            <a:endParaRPr lang="en-GB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2ED6D9-DD82-BA54-0ADB-44B4BA8E797F}"/>
              </a:ext>
            </a:extLst>
          </p:cNvPr>
          <p:cNvSpPr txBox="1">
            <a:spLocks/>
          </p:cNvSpPr>
          <p:nvPr/>
        </p:nvSpPr>
        <p:spPr bwMode="auto">
          <a:xfrm>
            <a:off x="5105432" y="4576366"/>
            <a:ext cx="4953000" cy="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9FDF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800" dirty="0">
                <a:solidFill>
                  <a:srgbClr val="33CCCC"/>
                </a:solidFill>
              </a:rPr>
              <a:t>Presence and representation of difference</a:t>
            </a:r>
            <a:r>
              <a:rPr lang="en-GB" dirty="0">
                <a:solidFill>
                  <a:srgbClr val="33CCCC"/>
                </a:solidFill>
              </a:rPr>
              <a:t>  </a:t>
            </a:r>
          </a:p>
        </p:txBody>
      </p:sp>
      <p:pic>
        <p:nvPicPr>
          <p:cNvPr id="9" name="Picture 2" descr="Free Teddy Teddy Bear illustration and picture">
            <a:extLst>
              <a:ext uri="{FF2B5EF4-FFF2-40B4-BE49-F238E27FC236}">
                <a16:creationId xmlns:a16="http://schemas.microsoft.com/office/drawing/2014/main" id="{87F62A9C-82D2-2259-5255-90251B7A1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/>
          <a:stretch/>
        </p:blipFill>
        <p:spPr bwMode="auto">
          <a:xfrm>
            <a:off x="4728728" y="5332900"/>
            <a:ext cx="6087343" cy="15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47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What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717645" y="2233581"/>
            <a:ext cx="83204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This is a partial list of topics that might be covered in a marketing course. Its breadth and depth depend on the specific course taught.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Identities in the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Intersecting identities in the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Dynamics of power, privilege, and oppression in the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Multicultural competence in the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Business vs. moral case for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Brand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473583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How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717645" y="1999901"/>
            <a:ext cx="789371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Prioritizing teaching methods focused on thinking critically and active experimentation.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latin typeface="Palatino Linotype" panose="02040502050505030304" pitchFamily="18" charset="0"/>
              </a:rPr>
              <a:t>Self-reflection</a:t>
            </a:r>
            <a:r>
              <a:rPr lang="en-GB" sz="2000" dirty="0">
                <a:latin typeface="Palatino Linotype" panose="02040502050505030304" pitchFamily="18" charset="0"/>
              </a:rPr>
              <a:t> (for example </a:t>
            </a:r>
            <a:r>
              <a:rPr lang="en-GB" sz="2000" dirty="0">
                <a:solidFill>
                  <a:srgbClr val="0070C0"/>
                </a:solidFill>
                <a:latin typeface="Palatino Linotype" panose="02040502050505030304" pitchFamily="18" charset="0"/>
              </a:rPr>
              <a:t>My multicultural story </a:t>
            </a:r>
            <a:r>
              <a:rPr lang="en-GB" sz="2000" dirty="0">
                <a:latin typeface="Palatino Linotype" panose="02040502050505030304" pitchFamily="18" charset="0"/>
              </a:rPr>
              <a:t>or </a:t>
            </a:r>
            <a:r>
              <a:rPr lang="en-GB" sz="2000" dirty="0">
                <a:solidFill>
                  <a:srgbClr val="0070C0"/>
                </a:solidFill>
                <a:latin typeface="Palatino Linotype" panose="02040502050505030304" pitchFamily="18" charset="0"/>
              </a:rPr>
              <a:t>My experience of marketplace diversity and inclusion</a:t>
            </a:r>
            <a:r>
              <a:rPr lang="en-GB" sz="2000" dirty="0">
                <a:latin typeface="Palatino Linotype" panose="02040502050505030304" pitchFamily="18" charset="0"/>
              </a:rPr>
              <a:t>)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latin typeface="Palatino Linotype" panose="02040502050505030304" pitchFamily="18" charset="0"/>
              </a:rPr>
              <a:t>Critical analysis </a:t>
            </a:r>
            <a:r>
              <a:rPr lang="en-GB" sz="2000" dirty="0">
                <a:latin typeface="Palatino Linotype" panose="02040502050505030304" pitchFamily="18" charset="0"/>
              </a:rPr>
              <a:t>(for example </a:t>
            </a:r>
            <a:r>
              <a:rPr lang="en-GB" sz="2000" dirty="0">
                <a:solidFill>
                  <a:srgbClr val="0070C0"/>
                </a:solidFill>
                <a:latin typeface="Palatino Linotype" panose="02040502050505030304" pitchFamily="18" charset="0"/>
              </a:rPr>
              <a:t>Exploring how brands represent diversity and inclusion</a:t>
            </a:r>
            <a:r>
              <a:rPr lang="en-GB" sz="2000" dirty="0">
                <a:latin typeface="Palatino Linotype" panose="02040502050505030304" pitchFamily="18" charset="0"/>
              </a:rPr>
              <a:t>)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latin typeface="Palatino Linotype" panose="02040502050505030304" pitchFamily="18" charset="0"/>
              </a:rPr>
              <a:t>Experiential activities </a:t>
            </a:r>
            <a:r>
              <a:rPr lang="en-GB" sz="2000" dirty="0">
                <a:latin typeface="Palatino Linotype" panose="02040502050505030304" pitchFamily="18" charset="0"/>
              </a:rPr>
              <a:t>(for example </a:t>
            </a:r>
            <a:r>
              <a:rPr lang="en-GB" sz="2000" dirty="0">
                <a:solidFill>
                  <a:srgbClr val="0070C0"/>
                </a:solidFill>
                <a:latin typeface="Palatino Linotype" panose="02040502050505030304" pitchFamily="18" charset="0"/>
              </a:rPr>
              <a:t>Team-based project</a:t>
            </a:r>
            <a:r>
              <a:rPr lang="en-GB" sz="2000" dirty="0">
                <a:latin typeface="Palatino Linotype" panose="02040502050505030304" pitchFamily="18" charset="0"/>
              </a:rPr>
              <a:t>)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15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56665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How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833725" y="1766221"/>
            <a:ext cx="966986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The following sources (ten articles) provide practical examples of teaching methods employed by other instructors to address marketplace diversity and inclusion: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Palatino Linotype" panose="02040502050505030304" pitchFamily="18" charset="0"/>
              </a:rPr>
              <a:t>Chang, D. R. (2020). Using films to achieve diversity goals in marketing education. </a:t>
            </a:r>
            <a:r>
              <a:rPr lang="en-GB" sz="1600" i="1" dirty="0">
                <a:latin typeface="Palatino Linotype" panose="02040502050505030304" pitchFamily="18" charset="0"/>
              </a:rPr>
              <a:t>Journal of Marketing Education</a:t>
            </a:r>
            <a:r>
              <a:rPr lang="en-GB" sz="1600" dirty="0">
                <a:latin typeface="Palatino Linotype" panose="02040502050505030304" pitchFamily="18" charset="0"/>
              </a:rPr>
              <a:t>, </a:t>
            </a:r>
            <a:r>
              <a:rPr lang="en-GB" sz="1600" i="1" dirty="0">
                <a:latin typeface="Palatino Linotype" panose="02040502050505030304" pitchFamily="18" charset="0"/>
              </a:rPr>
              <a:t>42</a:t>
            </a:r>
            <a:r>
              <a:rPr lang="en-GB" sz="1600" dirty="0">
                <a:latin typeface="Palatino Linotype" panose="02040502050505030304" pitchFamily="18" charset="0"/>
              </a:rPr>
              <a:t>(1).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dirty="0" err="1">
                <a:latin typeface="Palatino Linotype" panose="02040502050505030304" pitchFamily="18" charset="0"/>
              </a:rPr>
              <a:t>Chio</a:t>
            </a:r>
            <a:r>
              <a:rPr lang="it-IT" sz="1600" dirty="0">
                <a:latin typeface="Palatino Linotype" panose="02040502050505030304" pitchFamily="18" charset="0"/>
              </a:rPr>
              <a:t>, V.C.M., </a:t>
            </a:r>
            <a:r>
              <a:rPr lang="it-IT" sz="1600" dirty="0" err="1">
                <a:latin typeface="Palatino Linotype" panose="02040502050505030304" pitchFamily="18" charset="0"/>
              </a:rPr>
              <a:t>Fandt</a:t>
            </a:r>
            <a:r>
              <a:rPr lang="it-IT" sz="1600" dirty="0">
                <a:latin typeface="Palatino Linotype" panose="02040502050505030304" pitchFamily="18" charset="0"/>
              </a:rPr>
              <a:t>, P.M. (2007). </a:t>
            </a:r>
            <a:r>
              <a:rPr lang="en-GB" sz="1600" dirty="0">
                <a:latin typeface="Palatino Linotype" panose="02040502050505030304" pitchFamily="18" charset="0"/>
              </a:rPr>
              <a:t>Photovoice in the diversity classroom: Engagement, voice, and the “eye/I” of the camera. </a:t>
            </a:r>
            <a:r>
              <a:rPr lang="en-GB" sz="1600" i="1" dirty="0">
                <a:latin typeface="Palatino Linotype" panose="02040502050505030304" pitchFamily="18" charset="0"/>
              </a:rPr>
              <a:t>Journal of Management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en-GB" sz="1600" i="1" dirty="0">
                <a:latin typeface="Palatino Linotype" panose="02040502050505030304" pitchFamily="18" charset="0"/>
              </a:rPr>
              <a:t>Education</a:t>
            </a:r>
            <a:r>
              <a:rPr lang="en-GB" sz="1600" dirty="0">
                <a:latin typeface="Palatino Linotype" panose="02040502050505030304" pitchFamily="18" charset="0"/>
              </a:rPr>
              <a:t>, 31(4), 484–504.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Palatino Linotype" panose="02040502050505030304" pitchFamily="18" charset="0"/>
              </a:rPr>
              <a:t>Edmondson, B.S., Edmondson, V.C., Adams, J., Barnes, J. (2020). We challenge you to join the movement: From discourse to critical voice. </a:t>
            </a:r>
            <a:r>
              <a:rPr lang="en-GB" sz="1600" i="1" dirty="0">
                <a:latin typeface="Palatino Linotype" panose="02040502050505030304" pitchFamily="18" charset="0"/>
              </a:rPr>
              <a:t>Journal of Management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en-GB" sz="1600" i="1" dirty="0">
                <a:latin typeface="Palatino Linotype" panose="02040502050505030304" pitchFamily="18" charset="0"/>
              </a:rPr>
              <a:t>Education</a:t>
            </a:r>
            <a:r>
              <a:rPr lang="en-GB" sz="1600" dirty="0">
                <a:latin typeface="Palatino Linotype" panose="02040502050505030304" pitchFamily="18" charset="0"/>
              </a:rPr>
              <a:t>, 44(2), 247–266.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Palatino Linotype" panose="02040502050505030304" pitchFamily="18" charset="0"/>
              </a:rPr>
              <a:t>Everett S., </a:t>
            </a:r>
            <a:r>
              <a:rPr lang="en-GB" sz="1600" dirty="0" err="1">
                <a:latin typeface="Palatino Linotype" panose="02040502050505030304" pitchFamily="18" charset="0"/>
              </a:rPr>
              <a:t>Gunduc</a:t>
            </a:r>
            <a:r>
              <a:rPr lang="en-GB" sz="1600" dirty="0">
                <a:latin typeface="Palatino Linotype" panose="02040502050505030304" pitchFamily="18" charset="0"/>
              </a:rPr>
              <a:t> M., </a:t>
            </a:r>
            <a:r>
              <a:rPr lang="en-GB" sz="1600" dirty="0" err="1">
                <a:latin typeface="Palatino Linotype" panose="02040502050505030304" pitchFamily="18" charset="0"/>
              </a:rPr>
              <a:t>Junjunia</a:t>
            </a:r>
            <a:r>
              <a:rPr lang="en-GB" sz="1600" dirty="0">
                <a:latin typeface="Palatino Linotype" panose="02040502050505030304" pitchFamily="18" charset="0"/>
              </a:rPr>
              <a:t> M., </a:t>
            </a:r>
            <a:r>
              <a:rPr lang="en-GB" sz="1600" dirty="0" err="1">
                <a:latin typeface="Palatino Linotype" panose="02040502050505030304" pitchFamily="18" charset="0"/>
              </a:rPr>
              <a:t>Kroener</a:t>
            </a:r>
            <a:r>
              <a:rPr lang="en-GB" sz="1600" dirty="0">
                <a:latin typeface="Palatino Linotype" panose="02040502050505030304" pitchFamily="18" charset="0"/>
              </a:rPr>
              <a:t> L., </a:t>
            </a:r>
            <a:r>
              <a:rPr lang="en-GB" sz="1600" dirty="0" err="1">
                <a:latin typeface="Palatino Linotype" panose="02040502050505030304" pitchFamily="18" charset="0"/>
              </a:rPr>
              <a:t>Maise</a:t>
            </a:r>
            <a:r>
              <a:rPr lang="en-GB" sz="1600" dirty="0">
                <a:latin typeface="Palatino Linotype" panose="02040502050505030304" pitchFamily="18" charset="0"/>
              </a:rPr>
              <a:t> J., Scott-Hyde K., Salem L., </a:t>
            </a:r>
            <a:r>
              <a:rPr lang="en-GB" sz="1600" dirty="0" err="1">
                <a:latin typeface="Palatino Linotype" panose="02040502050505030304" pitchFamily="18" charset="0"/>
              </a:rPr>
              <a:t>Simsek</a:t>
            </a:r>
            <a:r>
              <a:rPr lang="en-GB" sz="1600" dirty="0">
                <a:latin typeface="Palatino Linotype" panose="02040502050505030304" pitchFamily="18" charset="0"/>
              </a:rPr>
              <a:t> A. (2023). Transformational learning: using equality and diversity marketing client briefs to foster awareness, application and action. </a:t>
            </a:r>
            <a:r>
              <a:rPr lang="en-GB" sz="1600" i="1" dirty="0">
                <a:latin typeface="Palatino Linotype" panose="02040502050505030304" pitchFamily="18" charset="0"/>
              </a:rPr>
              <a:t>Marketing Education Review</a:t>
            </a:r>
            <a:r>
              <a:rPr lang="en-GB" sz="1600" dirty="0">
                <a:latin typeface="Palatino Linotype" panose="02040502050505030304" pitchFamily="18" charset="0"/>
              </a:rPr>
              <a:t>, 33(1), 56-75.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Palatino Linotype" panose="02040502050505030304" pitchFamily="18" charset="0"/>
              </a:rPr>
              <a:t>Grier S. A. (2020). Marketing inclusion: a social justice project for diversity education. </a:t>
            </a:r>
            <a:r>
              <a:rPr lang="en-GB" sz="1600" i="1" dirty="0">
                <a:latin typeface="Palatino Linotype" panose="02040502050505030304" pitchFamily="18" charset="0"/>
              </a:rPr>
              <a:t>Journal of Marketing Education</a:t>
            </a:r>
            <a:r>
              <a:rPr lang="en-GB" sz="1600" dirty="0">
                <a:latin typeface="Palatino Linotype" panose="02040502050505030304" pitchFamily="18" charset="0"/>
              </a:rPr>
              <a:t>, 42(1), 59-75.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59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4166205" y="191421"/>
            <a:ext cx="316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How to study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935325" y="2406301"/>
            <a:ext cx="96698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GB" sz="1600" dirty="0">
                <a:latin typeface="Palatino Linotype" panose="02040502050505030304" pitchFamily="18" charset="0"/>
              </a:rPr>
              <a:t>Hartwell E.E., Cole K., Donovan S.K., Greene R.L.,</a:t>
            </a:r>
            <a:r>
              <a:rPr lang="en-GB" sz="1600" i="1" dirty="0">
                <a:latin typeface="Palatino Linotype" panose="02040502050505030304" pitchFamily="18" charset="0"/>
              </a:rPr>
              <a:t> </a:t>
            </a:r>
            <a:r>
              <a:rPr lang="en-GB" sz="1600" dirty="0">
                <a:latin typeface="Palatino Linotype" panose="02040502050505030304" pitchFamily="18" charset="0"/>
              </a:rPr>
              <a:t>Burrell Storms S.L., Williams T. (2017). Breaking Down Silos: Teaching for Equity, Diversity, and Inclusion Across Disciplines. </a:t>
            </a:r>
            <a:r>
              <a:rPr lang="en-GB" sz="1600" i="1" dirty="0">
                <a:latin typeface="Palatino Linotype" panose="02040502050505030304" pitchFamily="18" charset="0"/>
              </a:rPr>
              <a:t>Humboldt Journal of Social Relations</a:t>
            </a:r>
            <a:r>
              <a:rPr lang="en-GB" sz="1600" dirty="0">
                <a:latin typeface="Palatino Linotype" panose="02040502050505030304" pitchFamily="18" charset="0"/>
              </a:rPr>
              <a:t>, 39, 143-162.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GB" sz="1600" dirty="0" err="1">
                <a:latin typeface="Palatino Linotype" panose="02040502050505030304" pitchFamily="18" charset="0"/>
              </a:rPr>
              <a:t>Litvin</a:t>
            </a:r>
            <a:r>
              <a:rPr lang="en-GB" sz="1600" dirty="0">
                <a:latin typeface="Palatino Linotype" panose="02040502050505030304" pitchFamily="18" charset="0"/>
              </a:rPr>
              <a:t>, D.R., Betters-Reed, B.L. (2005). The personal map: A lesson in similarities, differences, and the invisible. </a:t>
            </a:r>
            <a:r>
              <a:rPr lang="en-GB" sz="1600" i="1" dirty="0">
                <a:latin typeface="Palatino Linotype" panose="02040502050505030304" pitchFamily="18" charset="0"/>
              </a:rPr>
              <a:t>Journal of Management Education</a:t>
            </a:r>
            <a:r>
              <a:rPr lang="en-GB" sz="1600" dirty="0">
                <a:latin typeface="Palatino Linotype" panose="02040502050505030304" pitchFamily="18" charset="0"/>
              </a:rPr>
              <a:t>, 29(2), 199–217.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it-IT" sz="1600" dirty="0">
                <a:latin typeface="Palatino Linotype" panose="02040502050505030304" pitchFamily="18" charset="0"/>
              </a:rPr>
              <a:t>Pierce, M.E., Longo, J.L. (2020). </a:t>
            </a:r>
            <a:r>
              <a:rPr lang="en-GB" sz="1600" dirty="0">
                <a:latin typeface="Palatino Linotype" panose="02040502050505030304" pitchFamily="18" charset="0"/>
              </a:rPr>
              <a:t>Incorporating photovoice in the marketing curriculum to increase cultural competence. </a:t>
            </a:r>
            <a:r>
              <a:rPr lang="en-GB" sz="1600" i="1" dirty="0">
                <a:latin typeface="Palatino Linotype" panose="02040502050505030304" pitchFamily="18" charset="0"/>
              </a:rPr>
              <a:t>Journal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en-GB" sz="1600" i="1" dirty="0">
                <a:latin typeface="Palatino Linotype" panose="02040502050505030304" pitchFamily="18" charset="0"/>
              </a:rPr>
              <a:t>of Marketing Education</a:t>
            </a:r>
            <a:r>
              <a:rPr lang="en-GB" sz="1600" dirty="0">
                <a:latin typeface="Palatino Linotype" panose="02040502050505030304" pitchFamily="18" charset="0"/>
              </a:rPr>
              <a:t>, 42(1).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it-IT" sz="1600" dirty="0">
                <a:latin typeface="Palatino Linotype" panose="02040502050505030304" pitchFamily="18" charset="0"/>
              </a:rPr>
              <a:t>Rivera R.G., Arrese A., </a:t>
            </a:r>
            <a:r>
              <a:rPr lang="it-IT" sz="1600" dirty="0" err="1">
                <a:latin typeface="Palatino Linotype" panose="02040502050505030304" pitchFamily="18" charset="0"/>
              </a:rPr>
              <a:t>Sádaba</a:t>
            </a:r>
            <a:r>
              <a:rPr lang="it-IT" sz="1600" dirty="0">
                <a:latin typeface="Palatino Linotype" panose="02040502050505030304" pitchFamily="18" charset="0"/>
              </a:rPr>
              <a:t> C., </a:t>
            </a:r>
            <a:r>
              <a:rPr lang="it-IT" sz="1600" dirty="0" err="1">
                <a:latin typeface="Palatino Linotype" panose="02040502050505030304" pitchFamily="18" charset="0"/>
              </a:rPr>
              <a:t>Casado</a:t>
            </a:r>
            <a:r>
              <a:rPr lang="it-IT" sz="1600" dirty="0">
                <a:latin typeface="Palatino Linotype" panose="02040502050505030304" pitchFamily="18" charset="0"/>
              </a:rPr>
              <a:t> L. (2020). </a:t>
            </a:r>
            <a:r>
              <a:rPr lang="en-GB" sz="1600" dirty="0">
                <a:latin typeface="Palatino Linotype" panose="02040502050505030304" pitchFamily="18" charset="0"/>
              </a:rPr>
              <a:t>Incorporating diversity in marketing education: a framework for including all people in the teaching and learning process. </a:t>
            </a:r>
            <a:r>
              <a:rPr lang="en-GB" sz="1600" i="1" dirty="0">
                <a:latin typeface="Palatino Linotype" panose="02040502050505030304" pitchFamily="18" charset="0"/>
              </a:rPr>
              <a:t>Journal of Marketing Education</a:t>
            </a:r>
            <a:r>
              <a:rPr lang="en-GB" sz="1600" dirty="0">
                <a:latin typeface="Palatino Linotype" panose="02040502050505030304" pitchFamily="18" charset="0"/>
              </a:rPr>
              <a:t>, 42(1), 37-47.</a:t>
            </a:r>
            <a:endParaRPr lang="it-IT" sz="1600" dirty="0">
              <a:latin typeface="Palatino Linotype" panose="02040502050505030304" pitchFamily="18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GB" sz="1600" dirty="0">
                <a:latin typeface="Palatino Linotype" panose="02040502050505030304" pitchFamily="18" charset="0"/>
              </a:rPr>
              <a:t>Young, C.A., </a:t>
            </a:r>
            <a:r>
              <a:rPr lang="en-GB" sz="1600" dirty="0" err="1">
                <a:latin typeface="Palatino Linotype" panose="02040502050505030304" pitchFamily="18" charset="0"/>
              </a:rPr>
              <a:t>Haffejee</a:t>
            </a:r>
            <a:r>
              <a:rPr lang="en-GB" sz="1600" dirty="0">
                <a:latin typeface="Palatino Linotype" panose="02040502050505030304" pitchFamily="18" charset="0"/>
              </a:rPr>
              <a:t>, B., </a:t>
            </a:r>
            <a:r>
              <a:rPr lang="en-GB" sz="1600" dirty="0" err="1">
                <a:latin typeface="Palatino Linotype" panose="02040502050505030304" pitchFamily="18" charset="0"/>
              </a:rPr>
              <a:t>Corsun</a:t>
            </a:r>
            <a:r>
              <a:rPr lang="en-GB" sz="1600" dirty="0">
                <a:latin typeface="Palatino Linotype" panose="02040502050505030304" pitchFamily="18" charset="0"/>
              </a:rPr>
              <a:t>, D.L. (2018). Developing cultural intelligence and empathy through diversified mentoring relationships. </a:t>
            </a:r>
            <a:r>
              <a:rPr lang="en-GB" sz="1600" i="1" dirty="0">
                <a:latin typeface="Palatino Linotype" panose="02040502050505030304" pitchFamily="18" charset="0"/>
              </a:rPr>
              <a:t>Journal of Management</a:t>
            </a:r>
            <a:r>
              <a:rPr lang="en-GB" sz="1600" dirty="0">
                <a:latin typeface="Palatino Linotype" panose="02040502050505030304" pitchFamily="18" charset="0"/>
              </a:rPr>
              <a:t> </a:t>
            </a:r>
            <a:r>
              <a:rPr lang="en-GB" sz="1600" i="1" dirty="0">
                <a:latin typeface="Palatino Linotype" panose="02040502050505030304" pitchFamily="18" charset="0"/>
              </a:rPr>
              <a:t>Education</a:t>
            </a:r>
            <a:r>
              <a:rPr lang="en-GB" sz="1600" dirty="0">
                <a:latin typeface="Palatino Linotype" panose="02040502050505030304" pitchFamily="18" charset="0"/>
              </a:rPr>
              <a:t>, 42(3), 319–346.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2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3099404" y="171101"/>
            <a:ext cx="6725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General challenges in teaching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758285" y="2203101"/>
            <a:ext cx="918403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A study by our Multicultural Marketplaces Network indicates a range of barriers one may experience when looking to introduce a course addressing Marketplace diversity and inclusion: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Lack of support by the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Space in the current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Students reaction to the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Instructor awareness / command of the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Palatino Linotype" panose="02040502050505030304" pitchFamily="18" charset="0"/>
              </a:rPr>
              <a:t>Complexity</a:t>
            </a:r>
            <a:r>
              <a:rPr lang="it-IT" sz="2000" dirty="0">
                <a:latin typeface="Palatino Linotype" panose="02040502050505030304" pitchFamily="18" charset="0"/>
              </a:rPr>
              <a:t> of </a:t>
            </a:r>
            <a:r>
              <a:rPr lang="it-IT" sz="2000" dirty="0" err="1">
                <a:latin typeface="Palatino Linotype" panose="02040502050505030304" pitchFamily="18" charset="0"/>
              </a:rPr>
              <a:t>topic</a:t>
            </a:r>
            <a:endParaRPr lang="it-IT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Palatino Linotype" panose="02040502050505030304" pitchFamily="18" charset="0"/>
              </a:rPr>
              <a:t>Availability</a:t>
            </a:r>
            <a:r>
              <a:rPr lang="it-IT" sz="2000" dirty="0">
                <a:latin typeface="Palatino Linotype" panose="02040502050505030304" pitchFamily="18" charset="0"/>
              </a:rPr>
              <a:t> of teaching </a:t>
            </a:r>
            <a:r>
              <a:rPr lang="it-IT" sz="2000" dirty="0" err="1">
                <a:latin typeface="Palatino Linotype" panose="02040502050505030304" pitchFamily="18" charset="0"/>
              </a:rPr>
              <a:t>materials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68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2733342" y="208079"/>
            <a:ext cx="6725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Addressing (some of the) barriers - I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5EE50FE-E190-4B12-8BAD-1FF352663A0A}"/>
              </a:ext>
            </a:extLst>
          </p:cNvPr>
          <p:cNvSpPr txBox="1"/>
          <p:nvPr/>
        </p:nvSpPr>
        <p:spPr>
          <a:xfrm>
            <a:off x="1575406" y="1705261"/>
            <a:ext cx="878779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Addressing </a:t>
            </a:r>
            <a:r>
              <a:rPr lang="en-GB" sz="20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students reaction to the topic</a:t>
            </a:r>
            <a:r>
              <a:rPr lang="en-GB" sz="2000" dirty="0">
                <a:latin typeface="Palatino Linotype" panose="02040502050505030304" pitchFamily="18" charset="0"/>
              </a:rPr>
              <a:t> when designing a course and managing teaching situations: </a:t>
            </a: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Selecting course content that is relevant for all students, both underrepresented and ‘majority’, so that any of them can contribute to the learning experience.</a:t>
            </a:r>
            <a:endParaRPr lang="it-IT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Creating a safe and welcoming environment that helps starting difficult conversations particularly when the institution has a predominantly white demographics. Pre-class readings is one approach to set up such an environment.</a:t>
            </a:r>
            <a:endParaRPr lang="it-IT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Palatino Linotype" panose="02040502050505030304" pitchFamily="18" charset="0"/>
              </a:rPr>
              <a:t>Exploring more perspectives of each topic, in an objective way, to enrich the class discussion. Helping students to reflect on both polarized views and pragmatic middle-ground approaches.  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2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9CD0ECF-1B72-47CE-9EB0-DCA84C869308}"/>
              </a:ext>
            </a:extLst>
          </p:cNvPr>
          <p:cNvSpPr/>
          <p:nvPr/>
        </p:nvSpPr>
        <p:spPr>
          <a:xfrm>
            <a:off x="1168400" y="2300088"/>
            <a:ext cx="103327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</a:rPr>
              <a:t>Addressing </a:t>
            </a:r>
            <a:r>
              <a:rPr lang="en-GB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instructors’ need of resources and knowledge exchange on teaching this complex topic</a:t>
            </a:r>
            <a:r>
              <a:rPr lang="en-GB" dirty="0">
                <a:latin typeface="Palatino Linotype" panose="02040502050505030304" pitchFamily="18" charset="0"/>
              </a:rPr>
              <a:t>: </a:t>
            </a:r>
            <a:endParaRPr lang="it-IT" sz="1800" dirty="0">
              <a:latin typeface="Palatino Linotype" panose="02040502050505030304" pitchFamily="18" charset="0"/>
            </a:endParaRPr>
          </a:p>
          <a:p>
            <a:endParaRPr lang="en-GB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Diversity and Inclusion Engaged Marketing (</a:t>
            </a:r>
            <a:r>
              <a:rPr lang="en-GB" b="1" dirty="0">
                <a:latin typeface="Palatino Linotype" panose="02040502050505030304" pitchFamily="18" charset="0"/>
              </a:rPr>
              <a:t>DIEM</a:t>
            </a:r>
            <a:r>
              <a:rPr lang="en-GB" dirty="0">
                <a:latin typeface="Palatino Linotype" panose="02040502050505030304" pitchFamily="18" charset="0"/>
              </a:rPr>
              <a:t>) is an initiative by Multicultural Marketplaces Network. Our purpose is to:</a:t>
            </a:r>
          </a:p>
          <a:p>
            <a:endParaRPr lang="it-IT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Palatino Linotype" panose="02040502050505030304" pitchFamily="18" charset="0"/>
              </a:rPr>
              <a:t>Accumulate and bring together knowledge and best practices of promoting inclusion through marketing from marketing science, education and practice</a:t>
            </a:r>
            <a:endParaRPr lang="it-IT" dirty="0">
              <a:latin typeface="Palatino Linotype" panose="0204050205050503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Palatino Linotype" panose="02040502050505030304" pitchFamily="18" charset="0"/>
              </a:rPr>
              <a:t>Foster collaborations for developing and promoting DIEM as a distinct area of knowledge and practice</a:t>
            </a:r>
            <a:endParaRPr lang="it-IT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 </a:t>
            </a:r>
            <a:endParaRPr lang="it-IT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Publications by our network, available </a:t>
            </a:r>
            <a:r>
              <a:rPr lang="en-GB" u="sng" dirty="0">
                <a:latin typeface="Palatino Linotype" panose="02040502050505030304" pitchFamily="18" charset="0"/>
                <a:hlinkClick r:id="rId7"/>
              </a:rPr>
              <a:t>https://multicultural-marketplaces.net/our-work/publications/</a:t>
            </a:r>
            <a:r>
              <a:rPr lang="en-GB" dirty="0">
                <a:latin typeface="Palatino Linotype" panose="02040502050505030304" pitchFamily="18" charset="0"/>
              </a:rPr>
              <a:t> cover the concepts of multicultural marketplace wellbeing and DIEM</a:t>
            </a:r>
            <a:endParaRPr lang="it-IT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 </a:t>
            </a:r>
            <a:endParaRPr lang="it-IT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Our curation of literature, available </a:t>
            </a:r>
            <a:r>
              <a:rPr lang="en-GB" u="sng" dirty="0">
                <a:latin typeface="Palatino Linotype" panose="02040502050505030304" pitchFamily="18" charset="0"/>
                <a:hlinkClick r:id="rId8"/>
              </a:rPr>
              <a:t>https://multicultural-marketplaces.net/diem-initiative/diem-reading-list/</a:t>
            </a:r>
            <a:r>
              <a:rPr lang="en-GB" dirty="0">
                <a:latin typeface="Palatino Linotype" panose="02040502050505030304" pitchFamily="18" charset="0"/>
              </a:rPr>
              <a:t> provides a reading list on various dimensions of diversity 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dirty="0"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10FCA99-9F0C-4640-8E50-3A55221CD815}"/>
              </a:ext>
            </a:extLst>
          </p:cNvPr>
          <p:cNvSpPr/>
          <p:nvPr/>
        </p:nvSpPr>
        <p:spPr>
          <a:xfrm>
            <a:off x="1543868" y="1592638"/>
            <a:ext cx="9012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Diversity and Inclusion Engaged Marketing Initiative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7E532-A44C-744F-1C04-5A26C9E57A48}"/>
              </a:ext>
            </a:extLst>
          </p:cNvPr>
          <p:cNvSpPr txBox="1"/>
          <p:nvPr/>
        </p:nvSpPr>
        <p:spPr>
          <a:xfrm>
            <a:off x="2733342" y="208079"/>
            <a:ext cx="6725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Addressing (some of the) barriers - II</a:t>
            </a:r>
          </a:p>
        </p:txBody>
      </p:sp>
    </p:spTree>
    <p:extLst>
      <p:ext uri="{BB962C8B-B14F-4D97-AF65-F5344CB8AC3E}">
        <p14:creationId xmlns:p14="http://schemas.microsoft.com/office/powerpoint/2010/main" val="14083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782926" y="1720950"/>
            <a:ext cx="10789314" cy="3411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Task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Palatino Linotype" panose="02040502050505030304" pitchFamily="18" charset="0"/>
              </a:rPr>
              <a:t>Take 5 minutes and write down your ‘multicultural story’. Consider: what ‘cultural markers’ characterize you as a person? what experiences with culture(s) other than your own did you have? where?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E0749-F397-6B61-CFB3-8059E639C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5" y="3574573"/>
            <a:ext cx="3441453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dirty="0">
                <a:solidFill>
                  <a:srgbClr val="1A1A1A"/>
                </a:solidFill>
                <a:effectLst/>
                <a:latin typeface="Helvetica" pitchFamily="2" charset="0"/>
              </a:rPr>
              <a:t>Source: Adapted from Workforce America! By Marilyn Loden and Judy </a:t>
            </a:r>
            <a:r>
              <a:rPr lang="en-GB" sz="1100" dirty="0" err="1">
                <a:solidFill>
                  <a:srgbClr val="1A1A1A"/>
                </a:solidFill>
                <a:effectLst/>
                <a:latin typeface="Helvetica" pitchFamily="2" charset="0"/>
              </a:rPr>
              <a:t>Rosener</a:t>
            </a:r>
            <a:r>
              <a:rPr lang="en-GB" sz="1100" dirty="0">
                <a:solidFill>
                  <a:srgbClr val="1A1A1A"/>
                </a:solidFill>
                <a:effectLst/>
                <a:latin typeface="Helvetica" pitchFamily="2" charset="0"/>
              </a:rPr>
              <a:t>, 1991; Diverse Teams at Work by Lee </a:t>
            </a:r>
            <a:r>
              <a:rPr lang="en-GB" sz="1100" dirty="0" err="1">
                <a:solidFill>
                  <a:srgbClr val="1A1A1A"/>
                </a:solidFill>
                <a:effectLst/>
                <a:latin typeface="Helvetica" pitchFamily="2" charset="0"/>
              </a:rPr>
              <a:t>Gardenswartz</a:t>
            </a:r>
            <a:r>
              <a:rPr lang="en-GB" sz="1100" dirty="0">
                <a:solidFill>
                  <a:srgbClr val="1A1A1A"/>
                </a:solidFill>
                <a:latin typeface="Helvetica" pitchFamily="2" charset="0"/>
              </a:rPr>
              <a:t> </a:t>
            </a:r>
            <a:r>
              <a:rPr lang="en-GB" sz="1100" dirty="0">
                <a:solidFill>
                  <a:srgbClr val="1A1A1A"/>
                </a:solidFill>
                <a:effectLst/>
                <a:latin typeface="Helvetica" pitchFamily="2" charset="0"/>
              </a:rPr>
              <a:t>and Anita Rowe, 2003; and Global Diversity Puts New Spin on Loden’s Diversity Wheel by Kimberley Lou and Barbara Dean, 2010.</a:t>
            </a:r>
          </a:p>
          <a:p>
            <a:pPr marL="0" indent="0">
              <a:buNone/>
            </a:pPr>
            <a:endParaRPr lang="ro-RO" sz="11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DD629D4-7F44-3883-9E79-47BB673D5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9EB955B-00C2-CE6F-F1C1-3280E650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E7417-956D-1B29-763B-98B4F7EC1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5" y="223520"/>
            <a:ext cx="6880123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F9C42-91C6-B18C-B155-70824DF569BF}"/>
              </a:ext>
            </a:extLst>
          </p:cNvPr>
          <p:cNvSpPr txBox="1"/>
          <p:nvPr/>
        </p:nvSpPr>
        <p:spPr>
          <a:xfrm>
            <a:off x="1094176" y="949803"/>
            <a:ext cx="8138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Q: Why consider diversity in the marketplace? 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4684B9-C737-03EE-FEDC-C34E0490F2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27" t="9051" r="39603" b="37400"/>
          <a:stretch/>
        </p:blipFill>
        <p:spPr>
          <a:xfrm>
            <a:off x="1144583" y="1843784"/>
            <a:ext cx="1860943" cy="1800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266D88-A064-D3B8-3BC7-94787FE39473}"/>
              </a:ext>
            </a:extLst>
          </p:cNvPr>
          <p:cNvGrpSpPr/>
          <p:nvPr/>
        </p:nvGrpSpPr>
        <p:grpSpPr>
          <a:xfrm>
            <a:off x="1608526" y="3471909"/>
            <a:ext cx="2260625" cy="1684244"/>
            <a:chOff x="1724025" y="459885"/>
            <a:chExt cx="5394964" cy="38454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544850-C79E-49E8-36FC-80290BCB4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740" t="6706" r="19360" b="37222"/>
            <a:stretch/>
          </p:blipFill>
          <p:spPr>
            <a:xfrm>
              <a:off x="1724025" y="459885"/>
              <a:ext cx="5394964" cy="384541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CE3ABF-AD8D-93B9-5044-44B6CDAD84ED}"/>
                </a:ext>
              </a:extLst>
            </p:cNvPr>
            <p:cNvSpPr/>
            <p:nvPr/>
          </p:nvSpPr>
          <p:spPr>
            <a:xfrm>
              <a:off x="5572125" y="1420757"/>
              <a:ext cx="1409700" cy="950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05A234-6C2B-FAD9-59ED-C8310DE9CA46}"/>
              </a:ext>
            </a:extLst>
          </p:cNvPr>
          <p:cNvGrpSpPr/>
          <p:nvPr/>
        </p:nvGrpSpPr>
        <p:grpSpPr>
          <a:xfrm>
            <a:off x="8315128" y="1632978"/>
            <a:ext cx="1860943" cy="1838931"/>
            <a:chOff x="5499281" y="2066066"/>
            <a:chExt cx="3960440" cy="38112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E244A4-68BF-6D43-22E0-78136F6F1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955" t="14699" r="36402" b="35951"/>
            <a:stretch/>
          </p:blipFill>
          <p:spPr>
            <a:xfrm>
              <a:off x="5499281" y="2492896"/>
              <a:ext cx="3960440" cy="33843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7808EF-A8F7-780F-8ECF-591D795E2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652" t="6951" r="19682" b="84649"/>
            <a:stretch/>
          </p:blipFill>
          <p:spPr>
            <a:xfrm>
              <a:off x="8308106" y="2066066"/>
              <a:ext cx="1149648" cy="42683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35F09-A1A4-3E82-CC9F-730DF686FE35}"/>
              </a:ext>
            </a:extLst>
          </p:cNvPr>
          <p:cNvGrpSpPr/>
          <p:nvPr/>
        </p:nvGrpSpPr>
        <p:grpSpPr>
          <a:xfrm>
            <a:off x="8340059" y="3441727"/>
            <a:ext cx="1860943" cy="1800200"/>
            <a:chOff x="1358703" y="2062813"/>
            <a:chExt cx="4032449" cy="40992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B536AB-1F26-BD79-1CD7-E0C863B00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351" t="8000" r="36140" b="38450"/>
            <a:stretch/>
          </p:blipFill>
          <p:spPr>
            <a:xfrm>
              <a:off x="1358703" y="2489643"/>
              <a:ext cx="4032449" cy="36724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A844F1-5AED-CCA7-585C-A4C5F8876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652" t="6951" r="19682" b="84649"/>
            <a:stretch/>
          </p:blipFill>
          <p:spPr>
            <a:xfrm>
              <a:off x="4241504" y="2062813"/>
              <a:ext cx="1149648" cy="42683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506DE2F-D737-6089-C07F-3D3BCA340F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917" t="7222" r="30178" b="45139"/>
          <a:stretch/>
        </p:blipFill>
        <p:spPr>
          <a:xfrm>
            <a:off x="3448839" y="4347918"/>
            <a:ext cx="1860943" cy="17880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9819EC2-F114-50F4-8995-1281D5BA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297" y="1735952"/>
            <a:ext cx="2260626" cy="140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E8A07C-98F6-03C4-77BC-C32D22E352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886" t="6667" r="18261" b="45139"/>
          <a:stretch/>
        </p:blipFill>
        <p:spPr>
          <a:xfrm>
            <a:off x="5854906" y="1522942"/>
            <a:ext cx="2910789" cy="1784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F3B779-6176-4B13-E9A9-9904E6A8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51" y="2595418"/>
            <a:ext cx="2470048" cy="16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4D8814-3819-A707-53B5-030151CB40A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406" t="10564" r="40948" b="39714"/>
          <a:stretch/>
        </p:blipFill>
        <p:spPr>
          <a:xfrm>
            <a:off x="6464694" y="4119590"/>
            <a:ext cx="1817890" cy="203492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4DC196B-6942-E6C2-0F38-5C5AE17F8D0E}"/>
              </a:ext>
            </a:extLst>
          </p:cNvPr>
          <p:cNvSpPr txBox="1">
            <a:spLocks/>
          </p:cNvSpPr>
          <p:nvPr/>
        </p:nvSpPr>
        <p:spPr bwMode="auto">
          <a:xfrm>
            <a:off x="1920240" y="6193508"/>
            <a:ext cx="10466991" cy="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9FDF"/>
                </a:solidFill>
                <a:latin typeface="Georgia" panose="02040502050405020303" pitchFamily="18" charset="0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9FDF"/>
                </a:solidFill>
                <a:latin typeface="Georgia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93B68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800" dirty="0">
                <a:solidFill>
                  <a:srgbClr val="33CCCC"/>
                </a:solidFill>
                <a:latin typeface="Palatino Linotype" panose="02040502050505030304" pitchFamily="18" charset="0"/>
              </a:rPr>
              <a:t>A: The marketplace makes many of our lived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424424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782926" y="1964019"/>
            <a:ext cx="10789314" cy="2765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Task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Palatino Linotype" panose="02040502050505030304" pitchFamily="18" charset="0"/>
              </a:rPr>
              <a:t>Search online for examples of adverts or organizations’ websites and consider whether and how diversity is reflected in these examples.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4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915272" y="1904814"/>
            <a:ext cx="10789314" cy="441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Multicultural Marketplace 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Palatino Linotype" panose="02040502050505030304" pitchFamily="18" charset="0"/>
              </a:rPr>
              <a:t>A major social arena where different cultural markers come together in a variety of co-existing manifestations (people: consumers, frontline staff), artifacts (brands, media, organizations) and ideologies. 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latin typeface="Palatino Linotype" panose="02040502050505030304" pitchFamily="18" charset="0"/>
              </a:rPr>
              <a:t>Sources: </a:t>
            </a:r>
            <a:r>
              <a:rPr lang="en-GB" sz="1400" dirty="0" err="1">
                <a:latin typeface="Palatino Linotype" panose="02040502050505030304" pitchFamily="18" charset="0"/>
              </a:rPr>
              <a:t>Demangeot</a:t>
            </a:r>
            <a:r>
              <a:rPr lang="en-GB" sz="1400" dirty="0">
                <a:latin typeface="Palatino Linotype" panose="02040502050505030304" pitchFamily="18" charset="0"/>
              </a:rPr>
              <a:t> et al. 2019; Kipnis et al. 2021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3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D2107F-9B71-5EC3-4114-E04698EBCACF}"/>
              </a:ext>
            </a:extLst>
          </p:cNvPr>
          <p:cNvSpPr txBox="1"/>
          <p:nvPr/>
        </p:nvSpPr>
        <p:spPr>
          <a:xfrm>
            <a:off x="797036" y="1250917"/>
            <a:ext cx="107893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33CCCC"/>
                </a:solidFill>
                <a:latin typeface="Palatino Linotype" panose="02040502050505030304" pitchFamily="18" charset="0"/>
              </a:rPr>
              <a:t>Multicultural Marketplaces are interconnected  </a:t>
            </a:r>
          </a:p>
          <a:p>
            <a:endParaRPr lang="en-GB" sz="2000" dirty="0">
              <a:solidFill>
                <a:srgbClr val="33CC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5C2A18-67C8-5053-F4FF-03111FAF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6272" y="0"/>
            <a:ext cx="1634187" cy="2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FD4DF-0CBC-8D26-F5CC-17365A663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7273" y="5340637"/>
            <a:ext cx="1453186" cy="151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98CE4B3-B3F1-FE3F-69A5-E40B609B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1989"/>
            <a:ext cx="487081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D30D0-59D8-96D8-5BA1-59ECE6604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9" y="102833"/>
            <a:ext cx="2840905" cy="1019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1E76D0-3DED-9E43-6074-02FAC037512F}"/>
              </a:ext>
            </a:extLst>
          </p:cNvPr>
          <p:cNvSpPr txBox="1"/>
          <p:nvPr/>
        </p:nvSpPr>
        <p:spPr>
          <a:xfrm>
            <a:off x="667193" y="6372690"/>
            <a:ext cx="6097772" cy="38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latin typeface="Palatino Linotype" panose="02040502050505030304" pitchFamily="18" charset="0"/>
              </a:rPr>
              <a:t>Source: </a:t>
            </a:r>
            <a:r>
              <a:rPr lang="en-GB" sz="1400" dirty="0" err="1">
                <a:latin typeface="Palatino Linotype" panose="02040502050505030304" pitchFamily="18" charset="0"/>
              </a:rPr>
              <a:t>Galalae</a:t>
            </a:r>
            <a:r>
              <a:rPr lang="en-GB" sz="1400" dirty="0">
                <a:latin typeface="Palatino Linotype" panose="02040502050505030304" pitchFamily="18" charset="0"/>
              </a:rPr>
              <a:t> et al.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292E0-3DC6-31A0-6CFD-C8785F4DB499}"/>
              </a:ext>
            </a:extLst>
          </p:cNvPr>
          <p:cNvSpPr txBox="1"/>
          <p:nvPr/>
        </p:nvSpPr>
        <p:spPr>
          <a:xfrm>
            <a:off x="797036" y="2010559"/>
            <a:ext cx="8138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Palatino Linotype" panose="02040502050505030304" pitchFamily="18" charset="0"/>
              </a:rPr>
              <a:t>Consider the following two stories: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CC983-E5E7-79DE-5E9E-7C1F82D355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30" t="13919" r="17756" b="43207"/>
          <a:stretch/>
        </p:blipFill>
        <p:spPr>
          <a:xfrm>
            <a:off x="2913321" y="2430724"/>
            <a:ext cx="7219507" cy="40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53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Heimat Presentation by Slidesgo">
  <a:themeElements>
    <a:clrScheme name="Simple Light">
      <a:dk1>
        <a:srgbClr val="4D3C3C"/>
      </a:dk1>
      <a:lt1>
        <a:srgbClr val="FFFFFF"/>
      </a:lt1>
      <a:dk2>
        <a:srgbClr val="595959"/>
      </a:dk2>
      <a:lt2>
        <a:srgbClr val="EEEEEE"/>
      </a:lt2>
      <a:accent1>
        <a:srgbClr val="CC6462"/>
      </a:accent1>
      <a:accent2>
        <a:srgbClr val="EBE1D0"/>
      </a:accent2>
      <a:accent3>
        <a:srgbClr val="4D3C3C"/>
      </a:accent3>
      <a:accent4>
        <a:srgbClr val="9A4D4A"/>
      </a:accent4>
      <a:accent5>
        <a:srgbClr val="FFD966"/>
      </a:accent5>
      <a:accent6>
        <a:srgbClr val="FBF8F4"/>
      </a:accent6>
      <a:hlink>
        <a:srgbClr val="CC64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3431</Words>
  <Application>Microsoft Macintosh PowerPoint</Application>
  <PresentationFormat>Widescreen</PresentationFormat>
  <Paragraphs>277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Candara</vt:lpstr>
      <vt:lpstr>Corbel</vt:lpstr>
      <vt:lpstr>Courier Prime</vt:lpstr>
      <vt:lpstr>Helvetica</vt:lpstr>
      <vt:lpstr>Montserrat SemiBold</vt:lpstr>
      <vt:lpstr>Palatino Linotype</vt:lpstr>
      <vt:lpstr>Times New Roman</vt:lpstr>
      <vt:lpstr>Office Theme</vt:lpstr>
      <vt:lpstr>Heimat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2024-05-09T14:30:50Z</dcterms:created>
  <dcterms:modified xsi:type="dcterms:W3CDTF">2024-11-15T10:18:45Z</dcterms:modified>
</cp:coreProperties>
</file>