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9" r:id="rId5"/>
  </p:sldMasterIdLst>
  <p:notesMasterIdLst>
    <p:notesMasterId r:id="rId25"/>
  </p:notesMasterIdLst>
  <p:sldIdLst>
    <p:sldId id="395" r:id="rId6"/>
    <p:sldId id="397" r:id="rId7"/>
    <p:sldId id="423" r:id="rId8"/>
    <p:sldId id="422" r:id="rId9"/>
    <p:sldId id="425" r:id="rId10"/>
    <p:sldId id="406" r:id="rId11"/>
    <p:sldId id="405" r:id="rId12"/>
    <p:sldId id="420" r:id="rId13"/>
    <p:sldId id="426" r:id="rId14"/>
    <p:sldId id="398" r:id="rId15"/>
    <p:sldId id="403" r:id="rId16"/>
    <p:sldId id="419" r:id="rId17"/>
    <p:sldId id="404" r:id="rId18"/>
    <p:sldId id="402" r:id="rId19"/>
    <p:sldId id="407" r:id="rId20"/>
    <p:sldId id="408" r:id="rId21"/>
    <p:sldId id="417" r:id="rId22"/>
    <p:sldId id="416" r:id="rId23"/>
    <p:sldId id="42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436D"/>
    <a:srgbClr val="EFE8DC"/>
    <a:srgbClr val="403152"/>
    <a:srgbClr val="755C94"/>
    <a:srgbClr val="A194AE"/>
    <a:srgbClr val="524166"/>
    <a:srgbClr val="604B7B"/>
    <a:srgbClr val="908983"/>
    <a:srgbClr val="C3B9B7"/>
    <a:srgbClr val="765D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6283" autoAdjust="0"/>
  </p:normalViewPr>
  <p:slideViewPr>
    <p:cSldViewPr snapToGrid="0">
      <p:cViewPr varScale="1">
        <p:scale>
          <a:sx n="112" d="100"/>
          <a:sy n="112" d="100"/>
        </p:scale>
        <p:origin x="43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2A57F-6ED7-4882-9C40-586B2DEAA286}"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CBD3F-1E81-4383-A947-060EABE8F213}" type="slidenum">
              <a:rPr lang="en-US" smtClean="0"/>
              <a:t>‹#›</a:t>
            </a:fld>
            <a:endParaRPr lang="en-US"/>
          </a:p>
        </p:txBody>
      </p:sp>
    </p:spTree>
    <p:extLst>
      <p:ext uri="{BB962C8B-B14F-4D97-AF65-F5344CB8AC3E}">
        <p14:creationId xmlns:p14="http://schemas.microsoft.com/office/powerpoint/2010/main" val="235815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CBD3F-1E81-4383-A947-060EABE8F213}" type="slidenum">
              <a:rPr lang="en-US" smtClean="0"/>
              <a:t>2</a:t>
            </a:fld>
            <a:endParaRPr lang="en-US"/>
          </a:p>
        </p:txBody>
      </p:sp>
    </p:spTree>
    <p:extLst>
      <p:ext uri="{BB962C8B-B14F-4D97-AF65-F5344CB8AC3E}">
        <p14:creationId xmlns:p14="http://schemas.microsoft.com/office/powerpoint/2010/main" val="1098854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sz="1200" dirty="0">
                <a:solidFill>
                  <a:srgbClr val="000000"/>
                </a:solidFill>
                <a:latin typeface="Times New Roman" panose="02020603050405020304" pitchFamily="18" charset="0"/>
                <a:ea typeface="Times New Roman" panose="02020603050405020304" pitchFamily="18" charset="0"/>
              </a:rPr>
              <a:t>Consumers’ Differential Responses to External Shocks and their resource trajectories (Blocker et al (2023)</a:t>
            </a:r>
          </a:p>
          <a:p>
            <a:pPr defTabSz="941923">
              <a:defRPr/>
            </a:pPr>
            <a:endParaRPr lang="en-US" sz="1200" dirty="0">
              <a:solidFill>
                <a:srgbClr val="000000"/>
              </a:solidFill>
              <a:latin typeface="Times New Roman" panose="02020603050405020304" pitchFamily="18" charset="0"/>
              <a:ea typeface="Times New Roman" panose="02020603050405020304" pitchFamily="18" charset="0"/>
            </a:endParaRPr>
          </a:p>
          <a:p>
            <a:pPr defTabSz="941923">
              <a:defRPr/>
            </a:pPr>
            <a:r>
              <a:rPr lang="en-US" sz="1200" dirty="0">
                <a:solidFill>
                  <a:srgbClr val="000000"/>
                </a:solidFill>
                <a:latin typeface="Times New Roman" panose="02020603050405020304" pitchFamily="18" charset="0"/>
                <a:ea typeface="Times New Roman" panose="02020603050405020304" pitchFamily="18" charset="0"/>
              </a:rPr>
              <a:t>This diagram (from Blocker et al 2023) depicts how individuals with varying aggregate resource baselines may experience differential effects of (similar) resource shocks as well as subsequent forms of scarcity and recovery. These sharper, differential effects of scarcity are more likely to manifest for individuals with fewer aggregate resources relative to consumption adequacy. </a:t>
            </a:r>
          </a:p>
          <a:p>
            <a:pPr defTabSz="941923">
              <a:defRPr/>
            </a:pPr>
            <a:endParaRPr lang="en-US" sz="1200" dirty="0">
              <a:solidFill>
                <a:srgbClr val="000000"/>
              </a:solidFill>
              <a:latin typeface="Times New Roman" panose="02020603050405020304" pitchFamily="18" charset="0"/>
              <a:ea typeface="Times New Roman" panose="02020603050405020304" pitchFamily="18" charset="0"/>
            </a:endParaRPr>
          </a:p>
          <a:p>
            <a:pPr defTabSz="941923">
              <a:defRPr/>
            </a:pPr>
            <a:r>
              <a:rPr lang="en-US" sz="1200" dirty="0">
                <a:solidFill>
                  <a:srgbClr val="000000"/>
                </a:solidFill>
                <a:latin typeface="Times New Roman" panose="02020603050405020304" pitchFamily="18" charset="0"/>
                <a:ea typeface="Times New Roman" panose="02020603050405020304" pitchFamily="18" charset="0"/>
              </a:rPr>
              <a:t>On the left-hand side, we might envision consumers who are living with varying bundles of consumer resources (e.g., based upon their job, income, or SES). However, the experience of a common external shock (e.g., company-wide layoffs) may interactively influence different scarcity intensity and duration (harsher negative effects) based upon individuals’ resources relative to consumption adequacy and alter the time and ability to recover. </a:t>
            </a:r>
          </a:p>
          <a:p>
            <a:pPr defTabSz="941923">
              <a:defRPr/>
            </a:pPr>
            <a:endParaRPr lang="en-US" sz="1200" dirty="0">
              <a:solidFill>
                <a:srgbClr val="000000"/>
              </a:solidFill>
              <a:latin typeface="Times New Roman" panose="02020603050405020304" pitchFamily="18" charset="0"/>
              <a:ea typeface="Times New Roman" panose="02020603050405020304" pitchFamily="18" charset="0"/>
            </a:endParaRPr>
          </a:p>
          <a:p>
            <a:pPr defTabSz="941923">
              <a:defRPr/>
            </a:pPr>
            <a:r>
              <a:rPr lang="en-US" sz="1200" dirty="0">
                <a:solidFill>
                  <a:srgbClr val="000000"/>
                </a:solidFill>
                <a:latin typeface="Times New Roman" panose="02020603050405020304" pitchFamily="18" charset="0"/>
                <a:ea typeface="Times New Roman" panose="02020603050405020304" pitchFamily="18" charset="0"/>
              </a:rPr>
              <a:t>In particular, beyond quantifiable resource deprivation, individuals who lack access to important but non-quantifiable resources (Cannon et al., 2019; Hamilton et al., 2019a) may experience greater scarcity intensity and duration. For example, greater risk aversion (Amir et al., 2018) and lower social capital (Stephens et al., 2014) may discourage a person from pursuing a full-time education to change careers. Differential consumer resource trajectories might also be attributed to the pre-existence of more latent overlapping forms of scarcity, such as the lasting effects of one’s past experiences of scarcity at “baseline” (Amir et al., 2018) or in response to threats (</a:t>
            </a:r>
            <a:r>
              <a:rPr lang="en-US" sz="1200" dirty="0" err="1">
                <a:solidFill>
                  <a:srgbClr val="000000"/>
                </a:solidFill>
                <a:latin typeface="Times New Roman" panose="02020603050405020304" pitchFamily="18" charset="0"/>
                <a:ea typeface="Times New Roman" panose="02020603050405020304" pitchFamily="18" charset="0"/>
              </a:rPr>
              <a:t>Griskevicius</a:t>
            </a:r>
            <a:r>
              <a:rPr lang="en-US" sz="1200" dirty="0">
                <a:solidFill>
                  <a:srgbClr val="000000"/>
                </a:solidFill>
                <a:latin typeface="Times New Roman" panose="02020603050405020304" pitchFamily="18" charset="0"/>
                <a:ea typeface="Times New Roman" panose="02020603050405020304" pitchFamily="18" charset="0"/>
              </a:rPr>
              <a:t> et al., 2013), and interactively amplify shock and influence scarcity intensity and duration. </a:t>
            </a:r>
            <a:endParaRPr lang="en-GB" sz="1200" dirty="0">
              <a:solidFill>
                <a:srgbClr val="000000"/>
              </a:solidFill>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3CBD3F-1E81-4383-A947-060EABE8F213}" type="slidenum">
              <a:rPr lang="en-US" smtClean="0"/>
              <a:t>15</a:t>
            </a:fld>
            <a:endParaRPr lang="en-US"/>
          </a:p>
        </p:txBody>
      </p:sp>
    </p:spTree>
    <p:extLst>
      <p:ext uri="{BB962C8B-B14F-4D97-AF65-F5344CB8AC3E}">
        <p14:creationId xmlns:p14="http://schemas.microsoft.com/office/powerpoint/2010/main" val="2189345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CBD3F-1E81-4383-A947-060EABE8F213}" type="slidenum">
              <a:rPr lang="en-US" smtClean="0"/>
              <a:t>16</a:t>
            </a:fld>
            <a:endParaRPr lang="en-US"/>
          </a:p>
        </p:txBody>
      </p:sp>
    </p:spTree>
    <p:extLst>
      <p:ext uri="{BB962C8B-B14F-4D97-AF65-F5344CB8AC3E}">
        <p14:creationId xmlns:p14="http://schemas.microsoft.com/office/powerpoint/2010/main" val="3977169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CBD3F-1E81-4383-A947-060EABE8F213}" type="slidenum">
              <a:rPr lang="en-US" smtClean="0"/>
              <a:t>17</a:t>
            </a:fld>
            <a:endParaRPr lang="en-US"/>
          </a:p>
        </p:txBody>
      </p:sp>
    </p:spTree>
    <p:extLst>
      <p:ext uri="{BB962C8B-B14F-4D97-AF65-F5344CB8AC3E}">
        <p14:creationId xmlns:p14="http://schemas.microsoft.com/office/powerpoint/2010/main" val="183764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CBD3F-1E81-4383-A947-060EABE8F213}" type="slidenum">
              <a:rPr lang="en-US" smtClean="0"/>
              <a:t>18</a:t>
            </a:fld>
            <a:endParaRPr lang="en-US"/>
          </a:p>
        </p:txBody>
      </p:sp>
    </p:spTree>
    <p:extLst>
      <p:ext uri="{BB962C8B-B14F-4D97-AF65-F5344CB8AC3E}">
        <p14:creationId xmlns:p14="http://schemas.microsoft.com/office/powerpoint/2010/main" val="357975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CBD3F-1E81-4383-A947-060EABE8F213}" type="slidenum">
              <a:rPr lang="en-US" smtClean="0"/>
              <a:t>19</a:t>
            </a:fld>
            <a:endParaRPr lang="en-US"/>
          </a:p>
        </p:txBody>
      </p:sp>
    </p:spTree>
    <p:extLst>
      <p:ext uri="{BB962C8B-B14F-4D97-AF65-F5344CB8AC3E}">
        <p14:creationId xmlns:p14="http://schemas.microsoft.com/office/powerpoint/2010/main" val="113512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55C94"/>
                </a:solidFill>
              </a:rPr>
              <a:t>T</a:t>
            </a:r>
            <a:r>
              <a:rPr lang="en-US" sz="1200" b="0" i="0" u="none" strike="noStrike" baseline="0" dirty="0">
                <a:solidFill>
                  <a:srgbClr val="755C94"/>
                </a:solidFill>
              </a:rPr>
              <a:t>he complexity of poverty can be described in terms of three inter-related sets of dimensions – direct students to Bray et al (2019) report for ADT Fourth World study with Oxford University – reference is at end of slide deck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755C94"/>
                </a:solidFill>
              </a:rPr>
              <a:t>Online: https://www.atd-quartmonde.org/wp-content/uploads/2019/12/Hidden-Dimensions-of-Poverty-20-11-2019.pdf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755C94"/>
              </a:solidFill>
            </a:endParaRPr>
          </a:p>
          <a:p>
            <a:endParaRPr lang="en-GB" dirty="0"/>
          </a:p>
        </p:txBody>
      </p:sp>
      <p:sp>
        <p:nvSpPr>
          <p:cNvPr id="4" name="Slide Number Placeholder 3"/>
          <p:cNvSpPr>
            <a:spLocks noGrp="1"/>
          </p:cNvSpPr>
          <p:nvPr>
            <p:ph type="sldNum" sz="quarter" idx="5"/>
          </p:nvPr>
        </p:nvSpPr>
        <p:spPr/>
        <p:txBody>
          <a:bodyPr/>
          <a:lstStyle/>
          <a:p>
            <a:fld id="{903CBD3F-1E81-4383-A947-060EABE8F213}" type="slidenum">
              <a:rPr lang="en-US" smtClean="0"/>
              <a:t>4</a:t>
            </a:fld>
            <a:endParaRPr lang="en-US"/>
          </a:p>
        </p:txBody>
      </p:sp>
    </p:spTree>
    <p:extLst>
      <p:ext uri="{BB962C8B-B14F-4D97-AF65-F5344CB8AC3E}">
        <p14:creationId xmlns:p14="http://schemas.microsoft.com/office/powerpoint/2010/main" val="270364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CBD3F-1E81-4383-A947-060EABE8F213}" type="slidenum">
              <a:rPr lang="en-US" smtClean="0"/>
              <a:t>5</a:t>
            </a:fld>
            <a:endParaRPr lang="en-US"/>
          </a:p>
        </p:txBody>
      </p:sp>
    </p:spTree>
    <p:extLst>
      <p:ext uri="{BB962C8B-B14F-4D97-AF65-F5344CB8AC3E}">
        <p14:creationId xmlns:p14="http://schemas.microsoft.com/office/powerpoint/2010/main" val="229715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rgbClr val="000000"/>
                </a:solidFill>
                <a:latin typeface="AdvOT569473da"/>
              </a:rPr>
              <a:t>Recently </a:t>
            </a:r>
            <a:r>
              <a:rPr lang="en-US" sz="1200" dirty="0">
                <a:solidFill>
                  <a:srgbClr val="000000"/>
                </a:solidFill>
                <a:latin typeface="AdvOT569473da"/>
              </a:rPr>
              <a:t>scholars have pointed out the shortcomings of poverty measures used by governments and international organizations in capturing sufficient consumption levels (Farrell &amp; Hill, </a:t>
            </a:r>
            <a:r>
              <a:rPr lang="en-US" sz="1200" dirty="0">
                <a:solidFill>
                  <a:srgbClr val="0000FF"/>
                </a:solidFill>
                <a:latin typeface="AdvOT569473da"/>
              </a:rPr>
              <a:t>2018</a:t>
            </a:r>
            <a:r>
              <a:rPr lang="en-US" sz="1200" dirty="0">
                <a:solidFill>
                  <a:srgbClr val="000000"/>
                </a:solidFill>
                <a:latin typeface="AdvOT569473da"/>
              </a:rPr>
              <a:t>) and</a:t>
            </a:r>
          </a:p>
          <a:p>
            <a:pPr algn="l"/>
            <a:r>
              <a:rPr lang="en-US" sz="1200" dirty="0">
                <a:solidFill>
                  <a:srgbClr val="000000"/>
                </a:solidFill>
                <a:latin typeface="AdvOT569473da"/>
              </a:rPr>
              <a:t>the need to understand the local, complex, diverse and dynamic realities impoverishment</a:t>
            </a:r>
          </a:p>
          <a:p>
            <a:pPr algn="l"/>
            <a:endParaRPr lang="en-US" sz="1200" dirty="0">
              <a:solidFill>
                <a:srgbClr val="000000"/>
              </a:solidFill>
              <a:latin typeface="AdvOT569473da"/>
            </a:endParaRPr>
          </a:p>
          <a:p>
            <a:pPr algn="l"/>
            <a:r>
              <a:rPr lang="en-US" sz="1200" dirty="0">
                <a:latin typeface="AdvOT569473da"/>
              </a:rPr>
              <a:t>Conventional income-based approaches to poverty, although essential for standardizing assessment across populations and nations, remain distant from an understanding of the whole spectrum</a:t>
            </a:r>
          </a:p>
          <a:p>
            <a:pPr algn="l"/>
            <a:r>
              <a:rPr lang="en-US" sz="1200" dirty="0">
                <a:latin typeface="AdvOT569473da"/>
              </a:rPr>
              <a:t>of deprivation and ill-being and what impoverished living means for those who experience it. Establishing a complete understanding of the complex experiences and intricate drivers of poverty is crucial for designing policies and programs that alleviate it.</a:t>
            </a:r>
          </a:p>
          <a:p>
            <a:pPr algn="l"/>
            <a:endParaRPr lang="en-US" sz="1200" dirty="0">
              <a:latin typeface="AdvOT569473da"/>
            </a:endParaRPr>
          </a:p>
          <a:p>
            <a:pPr algn="l"/>
            <a:r>
              <a:rPr lang="en-US" sz="1200" dirty="0">
                <a:latin typeface="AdvOT569473da"/>
              </a:rPr>
              <a:t>Reductionist income-based studies of poverty continue to focus on its correlates and characteristics, rather than addressing the underlying complex processes that produce and reproduce</a:t>
            </a:r>
            <a:endParaRPr lang="en-GB" sz="1200" dirty="0"/>
          </a:p>
          <a:p>
            <a:pPr algn="l"/>
            <a:endParaRPr lang="en-US" sz="1200" dirty="0">
              <a:latin typeface="AdvOT569473da"/>
            </a:endParaRPr>
          </a:p>
          <a:p>
            <a:pPr algn="l"/>
            <a:r>
              <a:rPr lang="en-US" sz="1200" dirty="0">
                <a:latin typeface="AdvOT569473da"/>
              </a:rPr>
              <a:t>For example, only emphasizing income overlooks the nuances of what happens to income once it </a:t>
            </a:r>
            <a:r>
              <a:rPr lang="en-US" sz="1200" u="sng" dirty="0">
                <a:latin typeface="AdvOT569473da"/>
              </a:rPr>
              <a:t>enters households</a:t>
            </a:r>
            <a:r>
              <a:rPr lang="en-US" sz="1200" dirty="0">
                <a:latin typeface="AdvOT569473da"/>
              </a:rPr>
              <a:t> where gender and age deeply affect how resources are distributed and translated into consumption priorities</a:t>
            </a:r>
            <a:endParaRPr lang="en-US" sz="1200" dirty="0">
              <a:solidFill>
                <a:srgbClr val="000000"/>
              </a:solidFill>
              <a:latin typeface="AdvOT569473da"/>
            </a:endParaRPr>
          </a:p>
          <a:p>
            <a:endParaRPr lang="en-GB" dirty="0"/>
          </a:p>
        </p:txBody>
      </p:sp>
      <p:sp>
        <p:nvSpPr>
          <p:cNvPr id="4" name="Slide Number Placeholder 3"/>
          <p:cNvSpPr>
            <a:spLocks noGrp="1"/>
          </p:cNvSpPr>
          <p:nvPr>
            <p:ph type="sldNum" sz="quarter" idx="5"/>
          </p:nvPr>
        </p:nvSpPr>
        <p:spPr/>
        <p:txBody>
          <a:bodyPr/>
          <a:lstStyle/>
          <a:p>
            <a:fld id="{903CBD3F-1E81-4383-A947-060EABE8F213}" type="slidenum">
              <a:rPr lang="en-US" smtClean="0"/>
              <a:t>6</a:t>
            </a:fld>
            <a:endParaRPr lang="en-US"/>
          </a:p>
        </p:txBody>
      </p:sp>
    </p:spTree>
    <p:extLst>
      <p:ext uri="{BB962C8B-B14F-4D97-AF65-F5344CB8AC3E}">
        <p14:creationId xmlns:p14="http://schemas.microsoft.com/office/powerpoint/2010/main" val="376530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to examine what these myths are, starting with the myth that </a:t>
            </a:r>
            <a:r>
              <a:rPr lang="en-US" i="1" u="sng" dirty="0"/>
              <a:t>those in poverty are somehow different from the typical person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Other common myths of people experiencing poverty include:</a:t>
            </a:r>
          </a:p>
          <a:p>
            <a:endParaRPr lang="en-US" dirty="0"/>
          </a:p>
          <a:p>
            <a:pPr lvl="1">
              <a:buFont typeface="Wingdings" panose="05000000000000000000" pitchFamily="2" charset="2"/>
              <a:buChar char="Ø"/>
            </a:pPr>
            <a:r>
              <a:rPr lang="en-US" dirty="0"/>
              <a:t>They live in impoverished inner-city neighborhoods – 	ACTUALLY ALSO WIDESPREAD IN RURAL AREAS</a:t>
            </a:r>
          </a:p>
          <a:p>
            <a:pPr marL="628650" lvl="1" indent="-171450">
              <a:buFont typeface="Wingdings" panose="05000000000000000000" pitchFamily="2" charset="2"/>
              <a:buChar char="Ø"/>
            </a:pPr>
            <a:r>
              <a:rPr lang="en-US" dirty="0"/>
              <a:t>They are locked into a long-term cycle of poverty – 	MOST PEOPLE EXPERIENCE POVERTY IN SHORT TERM SPELLS</a:t>
            </a:r>
          </a:p>
          <a:p>
            <a:pPr lvl="1">
              <a:buFont typeface="Wingdings" panose="05000000000000000000" pitchFamily="2" charset="2"/>
              <a:buChar char="Ø"/>
            </a:pPr>
            <a:r>
              <a:rPr lang="en-US" dirty="0"/>
              <a:t>If they worked harder that would be sufficient –		IN WORK POVERTY IS A HUGE PROBLEM FOR FOLKS TRYING TO MAKE ENDS MEET</a:t>
            </a:r>
          </a:p>
          <a:p>
            <a:pPr lvl="1">
              <a:buFont typeface="Wingdings" panose="05000000000000000000" pitchFamily="2" charset="2"/>
              <a:buChar char="Ø"/>
            </a:pPr>
            <a:r>
              <a:rPr lang="en-US" dirty="0"/>
              <a:t>They should have better financial management skills – 	ITS NOT ABOUT MONEY ITS ABOUT MANAGING SCARCE RESOURCES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They need to make better decisions – 		THE RANGE OF DECISION OPTIONS AVAILABLE VARIES CONSIDERABLY</a:t>
            </a:r>
          </a:p>
          <a:p>
            <a:pPr lvl="1">
              <a:buFont typeface="Wingdings" panose="05000000000000000000" pitchFamily="2" charset="2"/>
              <a:buChar char="Ø"/>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903CBD3F-1E81-4383-A947-060EABE8F213}" type="slidenum">
              <a:rPr lang="en-US" smtClean="0"/>
              <a:t>7</a:t>
            </a:fld>
            <a:endParaRPr lang="en-US"/>
          </a:p>
        </p:txBody>
      </p:sp>
    </p:spTree>
    <p:extLst>
      <p:ext uri="{BB962C8B-B14F-4D97-AF65-F5344CB8AC3E}">
        <p14:creationId xmlns:p14="http://schemas.microsoft.com/office/powerpoint/2010/main" val="71054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CBD3F-1E81-4383-A947-060EABE8F213}" type="slidenum">
              <a:rPr lang="en-US" smtClean="0"/>
              <a:t>10</a:t>
            </a:fld>
            <a:endParaRPr lang="en-US"/>
          </a:p>
        </p:txBody>
      </p:sp>
    </p:spTree>
    <p:extLst>
      <p:ext uri="{BB962C8B-B14F-4D97-AF65-F5344CB8AC3E}">
        <p14:creationId xmlns:p14="http://schemas.microsoft.com/office/powerpoint/2010/main" val="2351032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major poverty issues addressed in consumer research</a:t>
            </a:r>
          </a:p>
        </p:txBody>
      </p:sp>
      <p:sp>
        <p:nvSpPr>
          <p:cNvPr id="4" name="Slide Number Placeholder 3"/>
          <p:cNvSpPr>
            <a:spLocks noGrp="1"/>
          </p:cNvSpPr>
          <p:nvPr>
            <p:ph type="sldNum" sz="quarter" idx="5"/>
          </p:nvPr>
        </p:nvSpPr>
        <p:spPr/>
        <p:txBody>
          <a:bodyPr/>
          <a:lstStyle/>
          <a:p>
            <a:fld id="{903CBD3F-1E81-4383-A947-060EABE8F213}" type="slidenum">
              <a:rPr lang="en-US" smtClean="0"/>
              <a:t>11</a:t>
            </a:fld>
            <a:endParaRPr lang="en-US"/>
          </a:p>
        </p:txBody>
      </p:sp>
    </p:spTree>
    <p:extLst>
      <p:ext uri="{BB962C8B-B14F-4D97-AF65-F5344CB8AC3E}">
        <p14:creationId xmlns:p14="http://schemas.microsoft.com/office/powerpoint/2010/main" val="5615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of major poverty issues addressed in consumer research</a:t>
            </a:r>
          </a:p>
          <a:p>
            <a:endParaRPr lang="en-GB" dirty="0"/>
          </a:p>
        </p:txBody>
      </p:sp>
      <p:sp>
        <p:nvSpPr>
          <p:cNvPr id="4" name="Slide Number Placeholder 3"/>
          <p:cNvSpPr>
            <a:spLocks noGrp="1"/>
          </p:cNvSpPr>
          <p:nvPr>
            <p:ph type="sldNum" sz="quarter" idx="5"/>
          </p:nvPr>
        </p:nvSpPr>
        <p:spPr/>
        <p:txBody>
          <a:bodyPr/>
          <a:lstStyle/>
          <a:p>
            <a:fld id="{903CBD3F-1E81-4383-A947-060EABE8F213}" type="slidenum">
              <a:rPr lang="en-US" smtClean="0"/>
              <a:t>12</a:t>
            </a:fld>
            <a:endParaRPr lang="en-US"/>
          </a:p>
        </p:txBody>
      </p:sp>
    </p:spTree>
    <p:extLst>
      <p:ext uri="{BB962C8B-B14F-4D97-AF65-F5344CB8AC3E}">
        <p14:creationId xmlns:p14="http://schemas.microsoft.com/office/powerpoint/2010/main" val="8921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200" b="1" u="sng" dirty="0">
              <a:solidFill>
                <a:srgbClr val="000000"/>
              </a:solidFill>
              <a:latin typeface="TimesNewRomanMTStd"/>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CBD3F-1E81-4383-A947-060EABE8F2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96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EFE8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C18D-F10A-5DEC-5054-2E623F3879F8}"/>
              </a:ext>
            </a:extLst>
          </p:cNvPr>
          <p:cNvSpPr>
            <a:spLocks noGrp="1"/>
          </p:cNvSpPr>
          <p:nvPr>
            <p:ph type="title" hasCustomPrompt="1"/>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8F8A291-55BF-6A8D-72EF-00BDAC2217F0}"/>
              </a:ext>
            </a:extLst>
          </p:cNvPr>
          <p:cNvSpPr>
            <a:spLocks noGrp="1"/>
          </p:cNvSpPr>
          <p:nvPr>
            <p:ph type="body" idx="1"/>
          </p:nvPr>
        </p:nvSpPr>
        <p:spPr>
          <a:xfrm>
            <a:off x="831850" y="4589463"/>
            <a:ext cx="10515600" cy="1500187"/>
          </a:xfrm>
        </p:spPr>
        <p:txBody>
          <a:bodyPr/>
          <a:lstStyle>
            <a:lvl1pPr marL="0" indent="0">
              <a:buNone/>
              <a:defRPr sz="2400">
                <a:solidFill>
                  <a:srgbClr val="5643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8DA1267-D37E-6376-89C9-C27552C4B1B4}"/>
              </a:ext>
            </a:extLst>
          </p:cNvPr>
          <p:cNvSpPr>
            <a:spLocks noGrp="1"/>
          </p:cNvSpPr>
          <p:nvPr>
            <p:ph type="dt" sz="half" idx="10"/>
          </p:nvPr>
        </p:nvSpPr>
        <p:spPr/>
        <p:txBody>
          <a:bodyPr/>
          <a:lstStyle/>
          <a:p>
            <a:fld id="{8B459292-5A04-4B41-A138-147F983CB4E2}" type="datetimeFigureOut">
              <a:rPr lang="en-US" smtClean="0"/>
              <a:t>8/1/2024</a:t>
            </a:fld>
            <a:endParaRPr lang="en-US"/>
          </a:p>
        </p:txBody>
      </p:sp>
      <p:sp>
        <p:nvSpPr>
          <p:cNvPr id="5" name="Footer Placeholder 4">
            <a:extLst>
              <a:ext uri="{FF2B5EF4-FFF2-40B4-BE49-F238E27FC236}">
                <a16:creationId xmlns:a16="http://schemas.microsoft.com/office/drawing/2014/main" id="{BD24FBD0-E503-0577-DB3A-BF510BFFF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E01E6-7CD6-20B0-CC32-B894AAC09AB7}"/>
              </a:ext>
            </a:extLst>
          </p:cNvPr>
          <p:cNvSpPr>
            <a:spLocks noGrp="1"/>
          </p:cNvSpPr>
          <p:nvPr>
            <p:ph type="sldNum" sz="quarter" idx="12"/>
          </p:nvPr>
        </p:nvSpPr>
        <p:spPr/>
        <p:txBody>
          <a:bodyPr/>
          <a:lstStyle/>
          <a:p>
            <a:fld id="{EAA59A8D-A105-41F3-B1DF-6862AA062A05}" type="slidenum">
              <a:rPr lang="en-US" smtClean="0"/>
              <a:t>‹#›</a:t>
            </a:fld>
            <a:endParaRPr lang="en-US"/>
          </a:p>
        </p:txBody>
      </p:sp>
    </p:spTree>
    <p:extLst>
      <p:ext uri="{BB962C8B-B14F-4D97-AF65-F5344CB8AC3E}">
        <p14:creationId xmlns:p14="http://schemas.microsoft.com/office/powerpoint/2010/main" val="183219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BDDF-EF52-EE08-3FCE-AFE1BD7C357B}"/>
              </a:ext>
            </a:extLst>
          </p:cNvPr>
          <p:cNvSpPr>
            <a:spLocks noGrp="1"/>
          </p:cNvSpPr>
          <p:nvPr>
            <p:ph type="title" hasCustomPrompt="1"/>
          </p:nvPr>
        </p:nvSpPr>
        <p:spPr/>
        <p:txBody>
          <a:bodyPr/>
          <a:lstStyle/>
          <a:p>
            <a:r>
              <a:rPr lang="en-US" dirty="0"/>
              <a:t>CLICK TO EDIT TITLE STYLE</a:t>
            </a:r>
          </a:p>
        </p:txBody>
      </p:sp>
      <p:sp>
        <p:nvSpPr>
          <p:cNvPr id="3" name="Date Placeholder 2">
            <a:extLst>
              <a:ext uri="{FF2B5EF4-FFF2-40B4-BE49-F238E27FC236}">
                <a16:creationId xmlns:a16="http://schemas.microsoft.com/office/drawing/2014/main" id="{A13ACD83-08F8-F0FD-1763-39169A1EE71B}"/>
              </a:ext>
            </a:extLst>
          </p:cNvPr>
          <p:cNvSpPr>
            <a:spLocks noGrp="1"/>
          </p:cNvSpPr>
          <p:nvPr>
            <p:ph type="dt" sz="half" idx="10"/>
          </p:nvPr>
        </p:nvSpPr>
        <p:spPr/>
        <p:txBody>
          <a:bodyPr/>
          <a:lstStyle/>
          <a:p>
            <a:fld id="{8B459292-5A04-4B41-A138-147F983CB4E2}" type="datetimeFigureOut">
              <a:rPr lang="en-US" smtClean="0"/>
              <a:pPr/>
              <a:t>8/1/2024</a:t>
            </a:fld>
            <a:endParaRPr lang="en-US"/>
          </a:p>
        </p:txBody>
      </p:sp>
      <p:sp>
        <p:nvSpPr>
          <p:cNvPr id="4" name="Footer Placeholder 3">
            <a:extLst>
              <a:ext uri="{FF2B5EF4-FFF2-40B4-BE49-F238E27FC236}">
                <a16:creationId xmlns:a16="http://schemas.microsoft.com/office/drawing/2014/main" id="{E7C4FA9A-9045-3625-65D4-93476F1560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303EC3-A1B7-A858-7BBC-76EF9262D7B0}"/>
              </a:ext>
            </a:extLst>
          </p:cNvPr>
          <p:cNvSpPr>
            <a:spLocks noGrp="1"/>
          </p:cNvSpPr>
          <p:nvPr>
            <p:ph type="sldNum" sz="quarter" idx="12"/>
          </p:nvPr>
        </p:nvSpPr>
        <p:spPr/>
        <p:txBody>
          <a:bodyPr/>
          <a:lstStyle/>
          <a:p>
            <a:fld id="{EAA59A8D-A105-41F3-B1DF-6862AA062A05}" type="slidenum">
              <a:rPr lang="en-US" smtClean="0"/>
              <a:t>‹#›</a:t>
            </a:fld>
            <a:endParaRPr lang="en-US"/>
          </a:p>
        </p:txBody>
      </p:sp>
      <p:sp>
        <p:nvSpPr>
          <p:cNvPr id="7" name="Picture Placeholder 6">
            <a:extLst>
              <a:ext uri="{FF2B5EF4-FFF2-40B4-BE49-F238E27FC236}">
                <a16:creationId xmlns:a16="http://schemas.microsoft.com/office/drawing/2014/main" id="{B3F81128-1BDE-D9E8-6E27-52B661B46DC3}"/>
              </a:ext>
            </a:extLst>
          </p:cNvPr>
          <p:cNvSpPr>
            <a:spLocks noGrp="1"/>
          </p:cNvSpPr>
          <p:nvPr>
            <p:ph type="pic" sz="quarter" idx="13"/>
          </p:nvPr>
        </p:nvSpPr>
        <p:spPr>
          <a:xfrm>
            <a:off x="838200" y="1814513"/>
            <a:ext cx="2468880" cy="2468880"/>
          </a:xfrm>
        </p:spPr>
        <p:txBody>
          <a:bodyPr/>
          <a:lstStyle/>
          <a:p>
            <a:endParaRPr lang="en-US" dirty="0"/>
          </a:p>
        </p:txBody>
      </p:sp>
      <p:sp>
        <p:nvSpPr>
          <p:cNvPr id="31" name="Picture Placeholder 6">
            <a:extLst>
              <a:ext uri="{FF2B5EF4-FFF2-40B4-BE49-F238E27FC236}">
                <a16:creationId xmlns:a16="http://schemas.microsoft.com/office/drawing/2014/main" id="{38A98389-5F22-6ACC-8169-A39DB4DF853C}"/>
              </a:ext>
            </a:extLst>
          </p:cNvPr>
          <p:cNvSpPr>
            <a:spLocks noGrp="1"/>
          </p:cNvSpPr>
          <p:nvPr>
            <p:ph type="pic" sz="quarter" idx="14"/>
          </p:nvPr>
        </p:nvSpPr>
        <p:spPr>
          <a:xfrm>
            <a:off x="3588224" y="1814513"/>
            <a:ext cx="2468880" cy="2468880"/>
          </a:xfrm>
        </p:spPr>
        <p:txBody>
          <a:bodyPr/>
          <a:lstStyle/>
          <a:p>
            <a:endParaRPr lang="en-US" dirty="0"/>
          </a:p>
        </p:txBody>
      </p:sp>
      <p:sp>
        <p:nvSpPr>
          <p:cNvPr id="32" name="Picture Placeholder 6">
            <a:extLst>
              <a:ext uri="{FF2B5EF4-FFF2-40B4-BE49-F238E27FC236}">
                <a16:creationId xmlns:a16="http://schemas.microsoft.com/office/drawing/2014/main" id="{D1E159DC-C65A-68C5-F16F-73CF64BC8ABB}"/>
              </a:ext>
            </a:extLst>
          </p:cNvPr>
          <p:cNvSpPr>
            <a:spLocks noGrp="1"/>
          </p:cNvSpPr>
          <p:nvPr>
            <p:ph type="pic" sz="quarter" idx="15"/>
          </p:nvPr>
        </p:nvSpPr>
        <p:spPr>
          <a:xfrm>
            <a:off x="6270010" y="1799432"/>
            <a:ext cx="2468880" cy="2468880"/>
          </a:xfrm>
        </p:spPr>
        <p:txBody>
          <a:bodyPr/>
          <a:lstStyle/>
          <a:p>
            <a:endParaRPr lang="en-US" dirty="0"/>
          </a:p>
        </p:txBody>
      </p:sp>
      <p:sp>
        <p:nvSpPr>
          <p:cNvPr id="33" name="Picture Placeholder 6">
            <a:extLst>
              <a:ext uri="{FF2B5EF4-FFF2-40B4-BE49-F238E27FC236}">
                <a16:creationId xmlns:a16="http://schemas.microsoft.com/office/drawing/2014/main" id="{EBFE6026-A45F-3B00-A882-12E98F18A5BF}"/>
              </a:ext>
            </a:extLst>
          </p:cNvPr>
          <p:cNvSpPr>
            <a:spLocks noGrp="1"/>
          </p:cNvSpPr>
          <p:nvPr>
            <p:ph type="pic" sz="quarter" idx="16"/>
          </p:nvPr>
        </p:nvSpPr>
        <p:spPr>
          <a:xfrm>
            <a:off x="8944968" y="1799432"/>
            <a:ext cx="2468880" cy="2468880"/>
          </a:xfrm>
        </p:spPr>
        <p:txBody>
          <a:bodyPr/>
          <a:lstStyle/>
          <a:p>
            <a:endParaRPr lang="en-US" dirty="0"/>
          </a:p>
        </p:txBody>
      </p:sp>
      <p:sp>
        <p:nvSpPr>
          <p:cNvPr id="35" name="Text Placeholder 34">
            <a:extLst>
              <a:ext uri="{FF2B5EF4-FFF2-40B4-BE49-F238E27FC236}">
                <a16:creationId xmlns:a16="http://schemas.microsoft.com/office/drawing/2014/main" id="{F8DAAEE0-5F25-E559-CB96-CF00C9B7A676}"/>
              </a:ext>
            </a:extLst>
          </p:cNvPr>
          <p:cNvSpPr>
            <a:spLocks noGrp="1"/>
          </p:cNvSpPr>
          <p:nvPr>
            <p:ph type="body" sz="quarter" idx="17" hasCustomPrompt="1"/>
          </p:nvPr>
        </p:nvSpPr>
        <p:spPr>
          <a:xfrm>
            <a:off x="838200" y="4462463"/>
            <a:ext cx="2468563"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6" name="Text Placeholder 34">
            <a:extLst>
              <a:ext uri="{FF2B5EF4-FFF2-40B4-BE49-F238E27FC236}">
                <a16:creationId xmlns:a16="http://schemas.microsoft.com/office/drawing/2014/main" id="{7A06D737-8A6F-907D-B8C1-C83B90451E02}"/>
              </a:ext>
            </a:extLst>
          </p:cNvPr>
          <p:cNvSpPr>
            <a:spLocks noGrp="1"/>
          </p:cNvSpPr>
          <p:nvPr>
            <p:ph type="body" sz="quarter" idx="18" hasCustomPrompt="1"/>
          </p:nvPr>
        </p:nvSpPr>
        <p:spPr>
          <a:xfrm>
            <a:off x="3581401" y="4454157"/>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7" name="Text Placeholder 34">
            <a:extLst>
              <a:ext uri="{FF2B5EF4-FFF2-40B4-BE49-F238E27FC236}">
                <a16:creationId xmlns:a16="http://schemas.microsoft.com/office/drawing/2014/main" id="{D61308C7-9608-0701-F9D1-DE79E65F5A13}"/>
              </a:ext>
            </a:extLst>
          </p:cNvPr>
          <p:cNvSpPr>
            <a:spLocks noGrp="1"/>
          </p:cNvSpPr>
          <p:nvPr>
            <p:ph type="body" sz="quarter" idx="19" hasCustomPrompt="1"/>
          </p:nvPr>
        </p:nvSpPr>
        <p:spPr>
          <a:xfrm>
            <a:off x="6270010" y="4454157"/>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8" name="Text Placeholder 34">
            <a:extLst>
              <a:ext uri="{FF2B5EF4-FFF2-40B4-BE49-F238E27FC236}">
                <a16:creationId xmlns:a16="http://schemas.microsoft.com/office/drawing/2014/main" id="{0FC89482-D1FD-FE68-7743-48FB8AAF7249}"/>
              </a:ext>
            </a:extLst>
          </p:cNvPr>
          <p:cNvSpPr>
            <a:spLocks noGrp="1"/>
          </p:cNvSpPr>
          <p:nvPr>
            <p:ph type="body" sz="quarter" idx="20" hasCustomPrompt="1"/>
          </p:nvPr>
        </p:nvSpPr>
        <p:spPr>
          <a:xfrm>
            <a:off x="8938144" y="4423995"/>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Tree>
    <p:extLst>
      <p:ext uri="{BB962C8B-B14F-4D97-AF65-F5344CB8AC3E}">
        <p14:creationId xmlns:p14="http://schemas.microsoft.com/office/powerpoint/2010/main" val="107315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18905-DDE9-5785-A783-B3F79E3279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975C9A8-2989-3F70-E561-861B7B4E30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6A266CA-911C-D6AD-AFAE-B70D3C420C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edia Placeholder 5">
            <a:extLst>
              <a:ext uri="{FF2B5EF4-FFF2-40B4-BE49-F238E27FC236}">
                <a16:creationId xmlns:a16="http://schemas.microsoft.com/office/drawing/2014/main" id="{5FB6B919-26AA-941B-DF42-8C5667610FEA}"/>
              </a:ext>
            </a:extLst>
          </p:cNvPr>
          <p:cNvSpPr>
            <a:spLocks noGrp="1"/>
          </p:cNvSpPr>
          <p:nvPr>
            <p:ph type="media" sz="quarter" idx="13" hasCustomPrompt="1"/>
          </p:nvPr>
        </p:nvSpPr>
        <p:spPr>
          <a:xfrm>
            <a:off x="163513" y="150813"/>
            <a:ext cx="11833225" cy="6059487"/>
          </a:xfrm>
        </p:spPr>
        <p:txBody>
          <a:bodyPr/>
          <a:lstStyle>
            <a:lvl1pPr>
              <a:defRPr/>
            </a:lvl1pPr>
          </a:lstStyle>
          <a:p>
            <a:r>
              <a:rPr lang="en-US" dirty="0"/>
              <a:t>Add Media Here</a:t>
            </a:r>
          </a:p>
        </p:txBody>
      </p:sp>
    </p:spTree>
    <p:extLst>
      <p:ext uri="{BB962C8B-B14F-4D97-AF65-F5344CB8AC3E}">
        <p14:creationId xmlns:p14="http://schemas.microsoft.com/office/powerpoint/2010/main" val="280337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4B28-28A6-B39B-CCDC-D9045D9027EA}"/>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rgbClr val="56436D"/>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2E17719E-8AEB-3754-1A98-927416C59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D3968D1-C982-8A27-7CBA-1AFEA808B8BD}"/>
              </a:ext>
            </a:extLst>
          </p:cNvPr>
          <p:cNvSpPr>
            <a:spLocks noGrp="1"/>
          </p:cNvSpPr>
          <p:nvPr>
            <p:ph type="body" sz="half" idx="2"/>
          </p:nvPr>
        </p:nvSpPr>
        <p:spPr>
          <a:xfrm>
            <a:off x="839788" y="2057400"/>
            <a:ext cx="3932237" cy="3811588"/>
          </a:xfrm>
        </p:spPr>
        <p:txBody>
          <a:bodyPr/>
          <a:lstStyle>
            <a:lvl1pPr marL="0" indent="0">
              <a:buNone/>
              <a:defRPr sz="1600">
                <a:solidFill>
                  <a:srgbClr val="56436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FADC29A-052C-8F78-C73B-9A921316DD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37759C1-0246-18AD-0F34-3B35C9BE1F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1B27BC8-F4CB-D808-149F-3472A1E8A2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497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C18D-F10A-5DEC-5054-2E623F3879F8}"/>
              </a:ext>
            </a:extLst>
          </p:cNvPr>
          <p:cNvSpPr>
            <a:spLocks noGrp="1"/>
          </p:cNvSpPr>
          <p:nvPr>
            <p:ph type="title" hasCustomPrompt="1"/>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8F8A291-55BF-6A8D-72EF-00BDAC2217F0}"/>
              </a:ext>
            </a:extLst>
          </p:cNvPr>
          <p:cNvSpPr>
            <a:spLocks noGrp="1"/>
          </p:cNvSpPr>
          <p:nvPr>
            <p:ph type="body" idx="1"/>
          </p:nvPr>
        </p:nvSpPr>
        <p:spPr>
          <a:xfrm>
            <a:off x="831850" y="4589463"/>
            <a:ext cx="10515600" cy="1500187"/>
          </a:xfrm>
        </p:spPr>
        <p:txBody>
          <a:bodyPr/>
          <a:lstStyle>
            <a:lvl1pPr marL="0" indent="0">
              <a:buNone/>
              <a:defRPr sz="2400">
                <a:solidFill>
                  <a:srgbClr val="5643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8DA1267-D37E-6376-89C9-C27552C4B1B4}"/>
              </a:ext>
            </a:extLst>
          </p:cNvPr>
          <p:cNvSpPr>
            <a:spLocks noGrp="1"/>
          </p:cNvSpPr>
          <p:nvPr>
            <p:ph type="dt" sz="half" idx="10"/>
          </p:nvPr>
        </p:nvSpPr>
        <p:spPr/>
        <p:txBody>
          <a:bodyPr/>
          <a:lstStyle/>
          <a:p>
            <a:fld id="{8B459292-5A04-4B41-A138-147F983CB4E2}" type="datetimeFigureOut">
              <a:rPr lang="en-US" smtClean="0"/>
              <a:t>8/1/2024</a:t>
            </a:fld>
            <a:endParaRPr lang="en-US"/>
          </a:p>
        </p:txBody>
      </p:sp>
      <p:sp>
        <p:nvSpPr>
          <p:cNvPr id="5" name="Footer Placeholder 4">
            <a:extLst>
              <a:ext uri="{FF2B5EF4-FFF2-40B4-BE49-F238E27FC236}">
                <a16:creationId xmlns:a16="http://schemas.microsoft.com/office/drawing/2014/main" id="{BD24FBD0-E503-0577-DB3A-BF510BFFF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E01E6-7CD6-20B0-CC32-B894AAC09AB7}"/>
              </a:ext>
            </a:extLst>
          </p:cNvPr>
          <p:cNvSpPr>
            <a:spLocks noGrp="1"/>
          </p:cNvSpPr>
          <p:nvPr>
            <p:ph type="sldNum" sz="quarter" idx="12"/>
          </p:nvPr>
        </p:nvSpPr>
        <p:spPr/>
        <p:txBody>
          <a:bodyPr/>
          <a:lstStyle/>
          <a:p>
            <a:fld id="{EAA59A8D-A105-41F3-B1DF-6862AA062A05}" type="slidenum">
              <a:rPr lang="en-US" smtClean="0"/>
              <a:t>‹#›</a:t>
            </a:fld>
            <a:endParaRPr lang="en-US"/>
          </a:p>
        </p:txBody>
      </p:sp>
    </p:spTree>
    <p:extLst>
      <p:ext uri="{BB962C8B-B14F-4D97-AF65-F5344CB8AC3E}">
        <p14:creationId xmlns:p14="http://schemas.microsoft.com/office/powerpoint/2010/main" val="4034453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23EA-AAC3-A0E8-EBE6-7440A5CD4E33}"/>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solidFill>
                  <a:srgbClr val="56436D"/>
                </a:solidFill>
              </a:defRPr>
            </a:lvl1pPr>
          </a:lstStyle>
          <a:p>
            <a:r>
              <a:rPr lang="en-US" dirty="0"/>
              <a:t>CLICK TO EDIT </a:t>
            </a:r>
            <a:br>
              <a:rPr lang="en-US" dirty="0"/>
            </a:br>
            <a:r>
              <a:rPr lang="en-US" dirty="0"/>
              <a:t>SUBTITLE STYLE</a:t>
            </a:r>
          </a:p>
        </p:txBody>
      </p:sp>
      <p:sp>
        <p:nvSpPr>
          <p:cNvPr id="3" name="Subtitle 2">
            <a:extLst>
              <a:ext uri="{FF2B5EF4-FFF2-40B4-BE49-F238E27FC236}">
                <a16:creationId xmlns:a16="http://schemas.microsoft.com/office/drawing/2014/main" id="{295DC8A1-9FBF-CCB0-3AC0-3E37BCB05F30}"/>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solidFill>
                  <a:srgbClr val="56436D"/>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6D0B8B2-1522-0266-A459-7ADC189A5F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86C3E32-109E-91D1-3B55-6C4B4D3FD3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353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365126"/>
            <a:ext cx="10515600" cy="983228"/>
          </a:xfrm>
          <a:prstGeom prst="rect">
            <a:avLst/>
          </a:prstGeom>
        </p:spPr>
        <p:txBody>
          <a:bodyPr/>
          <a:lstStyle/>
          <a:p>
            <a:r>
              <a:rPr lang="en-US" dirty="0"/>
              <a:t>CLICK TO EDIT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992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365126"/>
            <a:ext cx="10515600" cy="983228"/>
          </a:xfrm>
          <a:prstGeom prst="rect">
            <a:avLst/>
          </a:prstGeom>
        </p:spPr>
        <p:txBody>
          <a:bodyPr/>
          <a:lstStyle>
            <a:lvl1pPr>
              <a:defRPr>
                <a:solidFill>
                  <a:srgbClr val="56436D"/>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p:txBody>
          <a:bodyPr/>
          <a:lstStyle>
            <a:lvl1pPr>
              <a:defRPr>
                <a:solidFill>
                  <a:srgbClr val="56436D"/>
                </a:solidFill>
              </a:defRPr>
            </a:lvl1pPr>
            <a:lvl2pPr>
              <a:defRPr>
                <a:solidFill>
                  <a:srgbClr val="56436D"/>
                </a:solidFill>
              </a:defRPr>
            </a:lvl2pPr>
            <a:lvl3pPr>
              <a:defRPr>
                <a:solidFill>
                  <a:srgbClr val="56436D"/>
                </a:solidFill>
              </a:defRPr>
            </a:lvl3pPr>
            <a:lvl4pPr>
              <a:defRPr>
                <a:solidFill>
                  <a:srgbClr val="56436D"/>
                </a:solidFill>
              </a:defRPr>
            </a:lvl4pPr>
            <a:lvl5pPr>
              <a:defRPr>
                <a:solidFill>
                  <a:srgbClr val="56436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885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DD4F06-F0A6-AD6A-A4EA-B1D55D275B29}"/>
              </a:ext>
            </a:extLst>
          </p:cNvPr>
          <p:cNvSpPr txBox="1">
            <a:spLocks/>
          </p:cNvSpPr>
          <p:nvPr userDrawn="1"/>
        </p:nvSpPr>
        <p:spPr>
          <a:xfrm>
            <a:off x="0" y="366282"/>
            <a:ext cx="12192000" cy="1325563"/>
          </a:xfrm>
          <a:prstGeom prst="rect">
            <a:avLst/>
          </a:prstGeom>
          <a:solidFill>
            <a:srgbClr val="56436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FE8DC"/>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dirty="0"/>
          </a:p>
        </p:txBody>
      </p:sp>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386897"/>
            <a:ext cx="10515600" cy="1325563"/>
          </a:xfrm>
          <a:prstGeom prst="rect">
            <a:avLst/>
          </a:prstGeom>
          <a:solidFill>
            <a:srgbClr val="56436D"/>
          </a:solidFill>
        </p:spPr>
        <p:txBody>
          <a:bodyPr/>
          <a:lstStyle>
            <a:lvl1pPr>
              <a:defRPr>
                <a:solidFill>
                  <a:srgbClr val="EFE8D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207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DD4F06-F0A6-AD6A-A4EA-B1D55D275B29}"/>
              </a:ext>
            </a:extLst>
          </p:cNvPr>
          <p:cNvSpPr txBox="1">
            <a:spLocks/>
          </p:cNvSpPr>
          <p:nvPr userDrawn="1"/>
        </p:nvSpPr>
        <p:spPr>
          <a:xfrm>
            <a:off x="0" y="366282"/>
            <a:ext cx="12192000" cy="1325563"/>
          </a:xfrm>
          <a:prstGeom prst="rect">
            <a:avLst/>
          </a:prstGeom>
          <a:solidFill>
            <a:srgbClr val="9089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FE8DC"/>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dirty="0"/>
          </a:p>
        </p:txBody>
      </p:sp>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376011"/>
            <a:ext cx="10515600" cy="1325563"/>
          </a:xfrm>
          <a:prstGeom prst="rect">
            <a:avLst/>
          </a:prstGeom>
          <a:solidFill>
            <a:srgbClr val="908983"/>
          </a:solidFill>
        </p:spPr>
        <p:txBody>
          <a:bodyPr/>
          <a:lstStyle>
            <a:lvl1pPr>
              <a:defRPr>
                <a:solidFill>
                  <a:srgbClr val="EFE8DC"/>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07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C4FC-040B-6815-940C-654DF790A801}"/>
              </a:ext>
            </a:extLst>
          </p:cNvPr>
          <p:cNvSpPr>
            <a:spLocks noGrp="1"/>
          </p:cNvSpPr>
          <p:nvPr>
            <p:ph type="title" hasCustomPrompt="1"/>
          </p:nvPr>
        </p:nvSpPr>
        <p:spPr>
          <a:xfrm>
            <a:off x="838200" y="365126"/>
            <a:ext cx="10515600" cy="983228"/>
          </a:xfrm>
          <a:prstGeom prst="rect">
            <a:avLst/>
          </a:prstGeom>
        </p:spPr>
        <p:txBody>
          <a:bodyPr/>
          <a:lstStyle/>
          <a:p>
            <a:r>
              <a:rPr lang="en-US" dirty="0"/>
              <a:t>CLICK TO EDIT TITLE STYLE</a:t>
            </a:r>
          </a:p>
        </p:txBody>
      </p:sp>
      <p:sp>
        <p:nvSpPr>
          <p:cNvPr id="3" name="Content Placeholder 2">
            <a:extLst>
              <a:ext uri="{FF2B5EF4-FFF2-40B4-BE49-F238E27FC236}">
                <a16:creationId xmlns:a16="http://schemas.microsoft.com/office/drawing/2014/main" id="{905D8DAE-0712-782B-A5EF-586DE9DD1E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F6CE9-889D-BD9F-E496-0D5621AB7B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D2DA9C-FA72-B252-B14F-C967C43781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B0F0BF2-7D06-52F0-815D-970F63E80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5F0807C-B3C7-E99D-8977-AF5C621004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94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FE8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23EA-AAC3-A0E8-EBE6-7440A5CD4E33}"/>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solidFill>
                  <a:srgbClr val="56436D"/>
                </a:solidFill>
              </a:defRPr>
            </a:lvl1pPr>
          </a:lstStyle>
          <a:p>
            <a:r>
              <a:rPr lang="en-US" dirty="0"/>
              <a:t>CLICK TO EDIT </a:t>
            </a:r>
            <a:br>
              <a:rPr lang="en-US" dirty="0"/>
            </a:br>
            <a:r>
              <a:rPr lang="en-US" dirty="0"/>
              <a:t>SUBTITLE STYLE</a:t>
            </a:r>
          </a:p>
        </p:txBody>
      </p:sp>
      <p:sp>
        <p:nvSpPr>
          <p:cNvPr id="3" name="Subtitle 2">
            <a:extLst>
              <a:ext uri="{FF2B5EF4-FFF2-40B4-BE49-F238E27FC236}">
                <a16:creationId xmlns:a16="http://schemas.microsoft.com/office/drawing/2014/main" id="{295DC8A1-9FBF-CCB0-3AC0-3E37BCB05F30}"/>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solidFill>
                  <a:srgbClr val="56436D"/>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6D0B8B2-1522-0266-A459-7ADC189A5F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86C3E32-109E-91D1-3B55-6C4B4D3FD3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114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4E9D-4D58-F491-3EEC-37E6AF9D9337}"/>
              </a:ext>
            </a:extLst>
          </p:cNvPr>
          <p:cNvSpPr>
            <a:spLocks noGrp="1"/>
          </p:cNvSpPr>
          <p:nvPr>
            <p:ph type="title" hasCustomPrompt="1"/>
          </p:nvPr>
        </p:nvSpPr>
        <p:spPr>
          <a:xfrm>
            <a:off x="839788" y="365125"/>
            <a:ext cx="10515600" cy="1325563"/>
          </a:xfrm>
          <a:prstGeom prst="rect">
            <a:avLst/>
          </a:prstGeom>
        </p:spPr>
        <p:txBody>
          <a:bodyPr/>
          <a:lstStyle/>
          <a:p>
            <a:r>
              <a:rPr lang="en-US" dirty="0"/>
              <a:t>CLICK TO EDIT TITLE STYLE</a:t>
            </a:r>
          </a:p>
        </p:txBody>
      </p:sp>
      <p:sp>
        <p:nvSpPr>
          <p:cNvPr id="3" name="Text Placeholder 2">
            <a:extLst>
              <a:ext uri="{FF2B5EF4-FFF2-40B4-BE49-F238E27FC236}">
                <a16:creationId xmlns:a16="http://schemas.microsoft.com/office/drawing/2014/main" id="{23080930-FD90-D7B7-C5F8-EEE3691471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04A782-F88D-A2F3-C9D7-333D72781C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52CE5-1A6C-5909-8141-A4075AA32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B4A59D-167D-2C4E-AE2D-69FFA42EEA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871E3E-6EFF-D533-DBA6-566A689D92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A1C030A-B890-9521-A19A-055940470B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EC0A9C4-1980-153C-428D-C2E30F4DF5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730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2062-D530-A28D-57C4-BE1FE58F5223}"/>
              </a:ext>
            </a:extLst>
          </p:cNvPr>
          <p:cNvSpPr>
            <a:spLocks noGrp="1"/>
          </p:cNvSpPr>
          <p:nvPr>
            <p:ph type="title" hasCustomPrompt="1"/>
          </p:nvPr>
        </p:nvSpPr>
        <p:spPr>
          <a:xfrm>
            <a:off x="838200" y="365126"/>
            <a:ext cx="10515600" cy="983228"/>
          </a:xfrm>
          <a:prstGeom prst="rect">
            <a:avLst/>
          </a:prstGeom>
        </p:spPr>
        <p:txBody>
          <a:bodyPr/>
          <a:lstStyle>
            <a:lvl1pPr>
              <a:defRPr>
                <a:solidFill>
                  <a:srgbClr val="56436D"/>
                </a:solidFill>
              </a:defRPr>
            </a:lvl1pPr>
          </a:lstStyle>
          <a:p>
            <a:r>
              <a:rPr lang="en-US" dirty="0"/>
              <a:t>CLICK TO EDIT TITLE STYLE</a:t>
            </a:r>
          </a:p>
        </p:txBody>
      </p:sp>
      <p:sp>
        <p:nvSpPr>
          <p:cNvPr id="3" name="Date Placeholder 2">
            <a:extLst>
              <a:ext uri="{FF2B5EF4-FFF2-40B4-BE49-F238E27FC236}">
                <a16:creationId xmlns:a16="http://schemas.microsoft.com/office/drawing/2014/main" id="{89C34ED9-E3FF-F065-3A45-4A82B05CE6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0E04450-09C3-B91D-26ED-B3B4F245B8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9B6D0B8-E08B-6525-8BBC-62C0BD80CC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234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18905-DDE9-5785-A783-B3F79E3279A8}"/>
              </a:ext>
            </a:extLst>
          </p:cNvPr>
          <p:cNvSpPr>
            <a:spLocks noGrp="1"/>
          </p:cNvSpPr>
          <p:nvPr>
            <p:ph type="dt" sz="half" idx="10"/>
          </p:nvPr>
        </p:nvSpPr>
        <p:spPr/>
        <p:txBody>
          <a:bodyPr/>
          <a:lstStyle/>
          <a:p>
            <a:fld id="{8B459292-5A04-4B41-A138-147F983CB4E2}" type="datetimeFigureOut">
              <a:rPr lang="en-US" smtClean="0"/>
              <a:t>8/1/2024</a:t>
            </a:fld>
            <a:endParaRPr lang="en-US"/>
          </a:p>
        </p:txBody>
      </p:sp>
      <p:sp>
        <p:nvSpPr>
          <p:cNvPr id="3" name="Footer Placeholder 2">
            <a:extLst>
              <a:ext uri="{FF2B5EF4-FFF2-40B4-BE49-F238E27FC236}">
                <a16:creationId xmlns:a16="http://schemas.microsoft.com/office/drawing/2014/main" id="{C975C9A8-2989-3F70-E561-861B7B4E30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A266CA-911C-D6AD-AFAE-B70D3C420CAB}"/>
              </a:ext>
            </a:extLst>
          </p:cNvPr>
          <p:cNvSpPr>
            <a:spLocks noGrp="1"/>
          </p:cNvSpPr>
          <p:nvPr>
            <p:ph type="sldNum" sz="quarter" idx="12"/>
          </p:nvPr>
        </p:nvSpPr>
        <p:spPr/>
        <p:txBody>
          <a:bodyPr/>
          <a:lstStyle/>
          <a:p>
            <a:fld id="{EAA59A8D-A105-41F3-B1DF-6862AA062A05}" type="slidenum">
              <a:rPr lang="en-US" smtClean="0"/>
              <a:t>‹#›</a:t>
            </a:fld>
            <a:endParaRPr lang="en-US"/>
          </a:p>
        </p:txBody>
      </p:sp>
      <p:graphicFrame>
        <p:nvGraphicFramePr>
          <p:cNvPr id="8" name="Table 7">
            <a:extLst>
              <a:ext uri="{FF2B5EF4-FFF2-40B4-BE49-F238E27FC236}">
                <a16:creationId xmlns:a16="http://schemas.microsoft.com/office/drawing/2014/main" id="{9EC66AF8-2883-BB86-0F5B-C1DDB8E2E998}"/>
              </a:ext>
            </a:extLst>
          </p:cNvPr>
          <p:cNvGraphicFramePr>
            <a:graphicFrameLocks noGrp="1"/>
          </p:cNvGraphicFramePr>
          <p:nvPr userDrawn="1">
            <p:extLst>
              <p:ext uri="{D42A27DB-BD31-4B8C-83A1-F6EECF244321}">
                <p14:modId xmlns:p14="http://schemas.microsoft.com/office/powerpoint/2010/main" val="680343910"/>
              </p:ext>
            </p:extLst>
          </p:nvPr>
        </p:nvGraphicFramePr>
        <p:xfrm>
          <a:off x="167472" y="2263139"/>
          <a:ext cx="11857055" cy="3471237"/>
        </p:xfrm>
        <a:graphic>
          <a:graphicData uri="http://schemas.openxmlformats.org/drawingml/2006/table">
            <a:tbl>
              <a:tblPr firstRow="1" bandRow="1">
                <a:tableStyleId>{5940675A-B579-460E-94D1-54222C63F5DA}</a:tableStyleId>
              </a:tblPr>
              <a:tblGrid>
                <a:gridCol w="1693865">
                  <a:extLst>
                    <a:ext uri="{9D8B030D-6E8A-4147-A177-3AD203B41FA5}">
                      <a16:colId xmlns:a16="http://schemas.microsoft.com/office/drawing/2014/main" val="1844019470"/>
                    </a:ext>
                  </a:extLst>
                </a:gridCol>
                <a:gridCol w="1693865">
                  <a:extLst>
                    <a:ext uri="{9D8B030D-6E8A-4147-A177-3AD203B41FA5}">
                      <a16:colId xmlns:a16="http://schemas.microsoft.com/office/drawing/2014/main" val="2707979306"/>
                    </a:ext>
                  </a:extLst>
                </a:gridCol>
                <a:gridCol w="1693865">
                  <a:extLst>
                    <a:ext uri="{9D8B030D-6E8A-4147-A177-3AD203B41FA5}">
                      <a16:colId xmlns:a16="http://schemas.microsoft.com/office/drawing/2014/main" val="2594342914"/>
                    </a:ext>
                  </a:extLst>
                </a:gridCol>
                <a:gridCol w="1693865">
                  <a:extLst>
                    <a:ext uri="{9D8B030D-6E8A-4147-A177-3AD203B41FA5}">
                      <a16:colId xmlns:a16="http://schemas.microsoft.com/office/drawing/2014/main" val="1724212175"/>
                    </a:ext>
                  </a:extLst>
                </a:gridCol>
                <a:gridCol w="1693865">
                  <a:extLst>
                    <a:ext uri="{9D8B030D-6E8A-4147-A177-3AD203B41FA5}">
                      <a16:colId xmlns:a16="http://schemas.microsoft.com/office/drawing/2014/main" val="4180432037"/>
                    </a:ext>
                  </a:extLst>
                </a:gridCol>
                <a:gridCol w="1693865">
                  <a:extLst>
                    <a:ext uri="{9D8B030D-6E8A-4147-A177-3AD203B41FA5}">
                      <a16:colId xmlns:a16="http://schemas.microsoft.com/office/drawing/2014/main" val="3622359375"/>
                    </a:ext>
                  </a:extLst>
                </a:gridCol>
                <a:gridCol w="1693865">
                  <a:extLst>
                    <a:ext uri="{9D8B030D-6E8A-4147-A177-3AD203B41FA5}">
                      <a16:colId xmlns:a16="http://schemas.microsoft.com/office/drawing/2014/main" val="3761054306"/>
                    </a:ext>
                  </a:extLst>
                </a:gridCol>
              </a:tblGrid>
              <a:tr h="385693">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ABOUT</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ATTEND</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RESEARCH</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TEACH</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IMPACT</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FUND</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CONNECT</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1113117797"/>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2329171580"/>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1526362538"/>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185290925"/>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2595387467"/>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4223771017"/>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4001927774"/>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3901235738"/>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2371344472"/>
                  </a:ext>
                </a:extLst>
              </a:tr>
            </a:tbl>
          </a:graphicData>
        </a:graphic>
      </p:graphicFrame>
      <p:sp>
        <p:nvSpPr>
          <p:cNvPr id="9" name="Title 1">
            <a:extLst>
              <a:ext uri="{FF2B5EF4-FFF2-40B4-BE49-F238E27FC236}">
                <a16:creationId xmlns:a16="http://schemas.microsoft.com/office/drawing/2014/main" id="{4952746E-03B5-80F1-84D0-CC0A6633A432}"/>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CLICK TO EDIT TABLE STYLE</a:t>
            </a:r>
          </a:p>
        </p:txBody>
      </p:sp>
    </p:spTree>
    <p:extLst>
      <p:ext uri="{BB962C8B-B14F-4D97-AF65-F5344CB8AC3E}">
        <p14:creationId xmlns:p14="http://schemas.microsoft.com/office/powerpoint/2010/main" val="3682049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BDDF-EF52-EE08-3FCE-AFE1BD7C357B}"/>
              </a:ext>
            </a:extLst>
          </p:cNvPr>
          <p:cNvSpPr>
            <a:spLocks noGrp="1"/>
          </p:cNvSpPr>
          <p:nvPr>
            <p:ph type="title" hasCustomPrompt="1"/>
          </p:nvPr>
        </p:nvSpPr>
        <p:spPr/>
        <p:txBody>
          <a:bodyPr/>
          <a:lstStyle/>
          <a:p>
            <a:r>
              <a:rPr lang="en-US" dirty="0"/>
              <a:t>CLICK TO EDIT TITLE STYLE</a:t>
            </a:r>
          </a:p>
        </p:txBody>
      </p:sp>
      <p:sp>
        <p:nvSpPr>
          <p:cNvPr id="3" name="Date Placeholder 2">
            <a:extLst>
              <a:ext uri="{FF2B5EF4-FFF2-40B4-BE49-F238E27FC236}">
                <a16:creationId xmlns:a16="http://schemas.microsoft.com/office/drawing/2014/main" id="{A13ACD83-08F8-F0FD-1763-39169A1EE71B}"/>
              </a:ext>
            </a:extLst>
          </p:cNvPr>
          <p:cNvSpPr>
            <a:spLocks noGrp="1"/>
          </p:cNvSpPr>
          <p:nvPr>
            <p:ph type="dt" sz="half" idx="10"/>
          </p:nvPr>
        </p:nvSpPr>
        <p:spPr/>
        <p:txBody>
          <a:bodyPr/>
          <a:lstStyle/>
          <a:p>
            <a:fld id="{8B459292-5A04-4B41-A138-147F983CB4E2}" type="datetimeFigureOut">
              <a:rPr lang="en-US" smtClean="0"/>
              <a:pPr/>
              <a:t>8/1/2024</a:t>
            </a:fld>
            <a:endParaRPr lang="en-US"/>
          </a:p>
        </p:txBody>
      </p:sp>
      <p:sp>
        <p:nvSpPr>
          <p:cNvPr id="4" name="Footer Placeholder 3">
            <a:extLst>
              <a:ext uri="{FF2B5EF4-FFF2-40B4-BE49-F238E27FC236}">
                <a16:creationId xmlns:a16="http://schemas.microsoft.com/office/drawing/2014/main" id="{E7C4FA9A-9045-3625-65D4-93476F1560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303EC3-A1B7-A858-7BBC-76EF9262D7B0}"/>
              </a:ext>
            </a:extLst>
          </p:cNvPr>
          <p:cNvSpPr>
            <a:spLocks noGrp="1"/>
          </p:cNvSpPr>
          <p:nvPr>
            <p:ph type="sldNum" sz="quarter" idx="12"/>
          </p:nvPr>
        </p:nvSpPr>
        <p:spPr/>
        <p:txBody>
          <a:bodyPr/>
          <a:lstStyle/>
          <a:p>
            <a:fld id="{EAA59A8D-A105-41F3-B1DF-6862AA062A05}" type="slidenum">
              <a:rPr lang="en-US" smtClean="0"/>
              <a:t>‹#›</a:t>
            </a:fld>
            <a:endParaRPr lang="en-US"/>
          </a:p>
        </p:txBody>
      </p:sp>
      <p:sp>
        <p:nvSpPr>
          <p:cNvPr id="7" name="Picture Placeholder 6">
            <a:extLst>
              <a:ext uri="{FF2B5EF4-FFF2-40B4-BE49-F238E27FC236}">
                <a16:creationId xmlns:a16="http://schemas.microsoft.com/office/drawing/2014/main" id="{B3F81128-1BDE-D9E8-6E27-52B661B46DC3}"/>
              </a:ext>
            </a:extLst>
          </p:cNvPr>
          <p:cNvSpPr>
            <a:spLocks noGrp="1"/>
          </p:cNvSpPr>
          <p:nvPr>
            <p:ph type="pic" sz="quarter" idx="13"/>
          </p:nvPr>
        </p:nvSpPr>
        <p:spPr>
          <a:xfrm>
            <a:off x="838200" y="1814513"/>
            <a:ext cx="2468880" cy="2468880"/>
          </a:xfrm>
        </p:spPr>
        <p:txBody>
          <a:bodyPr/>
          <a:lstStyle/>
          <a:p>
            <a:endParaRPr lang="en-US" dirty="0"/>
          </a:p>
        </p:txBody>
      </p:sp>
      <p:sp>
        <p:nvSpPr>
          <p:cNvPr id="31" name="Picture Placeholder 6">
            <a:extLst>
              <a:ext uri="{FF2B5EF4-FFF2-40B4-BE49-F238E27FC236}">
                <a16:creationId xmlns:a16="http://schemas.microsoft.com/office/drawing/2014/main" id="{38A98389-5F22-6ACC-8169-A39DB4DF853C}"/>
              </a:ext>
            </a:extLst>
          </p:cNvPr>
          <p:cNvSpPr>
            <a:spLocks noGrp="1"/>
          </p:cNvSpPr>
          <p:nvPr>
            <p:ph type="pic" sz="quarter" idx="14"/>
          </p:nvPr>
        </p:nvSpPr>
        <p:spPr>
          <a:xfrm>
            <a:off x="3588224" y="1814513"/>
            <a:ext cx="2468880" cy="2468880"/>
          </a:xfrm>
        </p:spPr>
        <p:txBody>
          <a:bodyPr/>
          <a:lstStyle/>
          <a:p>
            <a:endParaRPr lang="en-US" dirty="0"/>
          </a:p>
        </p:txBody>
      </p:sp>
      <p:sp>
        <p:nvSpPr>
          <p:cNvPr id="32" name="Picture Placeholder 6">
            <a:extLst>
              <a:ext uri="{FF2B5EF4-FFF2-40B4-BE49-F238E27FC236}">
                <a16:creationId xmlns:a16="http://schemas.microsoft.com/office/drawing/2014/main" id="{D1E159DC-C65A-68C5-F16F-73CF64BC8ABB}"/>
              </a:ext>
            </a:extLst>
          </p:cNvPr>
          <p:cNvSpPr>
            <a:spLocks noGrp="1"/>
          </p:cNvSpPr>
          <p:nvPr>
            <p:ph type="pic" sz="quarter" idx="15"/>
          </p:nvPr>
        </p:nvSpPr>
        <p:spPr>
          <a:xfrm>
            <a:off x="6270010" y="1799432"/>
            <a:ext cx="2468880" cy="2468880"/>
          </a:xfrm>
        </p:spPr>
        <p:txBody>
          <a:bodyPr/>
          <a:lstStyle/>
          <a:p>
            <a:endParaRPr lang="en-US" dirty="0"/>
          </a:p>
        </p:txBody>
      </p:sp>
      <p:sp>
        <p:nvSpPr>
          <p:cNvPr id="33" name="Picture Placeholder 6">
            <a:extLst>
              <a:ext uri="{FF2B5EF4-FFF2-40B4-BE49-F238E27FC236}">
                <a16:creationId xmlns:a16="http://schemas.microsoft.com/office/drawing/2014/main" id="{EBFE6026-A45F-3B00-A882-12E98F18A5BF}"/>
              </a:ext>
            </a:extLst>
          </p:cNvPr>
          <p:cNvSpPr>
            <a:spLocks noGrp="1"/>
          </p:cNvSpPr>
          <p:nvPr>
            <p:ph type="pic" sz="quarter" idx="16"/>
          </p:nvPr>
        </p:nvSpPr>
        <p:spPr>
          <a:xfrm>
            <a:off x="8944968" y="1799432"/>
            <a:ext cx="2468880" cy="2468880"/>
          </a:xfrm>
        </p:spPr>
        <p:txBody>
          <a:bodyPr/>
          <a:lstStyle/>
          <a:p>
            <a:endParaRPr lang="en-US" dirty="0"/>
          </a:p>
        </p:txBody>
      </p:sp>
      <p:sp>
        <p:nvSpPr>
          <p:cNvPr id="35" name="Text Placeholder 34">
            <a:extLst>
              <a:ext uri="{FF2B5EF4-FFF2-40B4-BE49-F238E27FC236}">
                <a16:creationId xmlns:a16="http://schemas.microsoft.com/office/drawing/2014/main" id="{F8DAAEE0-5F25-E559-CB96-CF00C9B7A676}"/>
              </a:ext>
            </a:extLst>
          </p:cNvPr>
          <p:cNvSpPr>
            <a:spLocks noGrp="1"/>
          </p:cNvSpPr>
          <p:nvPr>
            <p:ph type="body" sz="quarter" idx="17" hasCustomPrompt="1"/>
          </p:nvPr>
        </p:nvSpPr>
        <p:spPr>
          <a:xfrm>
            <a:off x="838200" y="4462463"/>
            <a:ext cx="2468563"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6" name="Text Placeholder 34">
            <a:extLst>
              <a:ext uri="{FF2B5EF4-FFF2-40B4-BE49-F238E27FC236}">
                <a16:creationId xmlns:a16="http://schemas.microsoft.com/office/drawing/2014/main" id="{7A06D737-8A6F-907D-B8C1-C83B90451E02}"/>
              </a:ext>
            </a:extLst>
          </p:cNvPr>
          <p:cNvSpPr>
            <a:spLocks noGrp="1"/>
          </p:cNvSpPr>
          <p:nvPr>
            <p:ph type="body" sz="quarter" idx="18" hasCustomPrompt="1"/>
          </p:nvPr>
        </p:nvSpPr>
        <p:spPr>
          <a:xfrm>
            <a:off x="3581401" y="4454157"/>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7" name="Text Placeholder 34">
            <a:extLst>
              <a:ext uri="{FF2B5EF4-FFF2-40B4-BE49-F238E27FC236}">
                <a16:creationId xmlns:a16="http://schemas.microsoft.com/office/drawing/2014/main" id="{D61308C7-9608-0701-F9D1-DE79E65F5A13}"/>
              </a:ext>
            </a:extLst>
          </p:cNvPr>
          <p:cNvSpPr>
            <a:spLocks noGrp="1"/>
          </p:cNvSpPr>
          <p:nvPr>
            <p:ph type="body" sz="quarter" idx="19" hasCustomPrompt="1"/>
          </p:nvPr>
        </p:nvSpPr>
        <p:spPr>
          <a:xfrm>
            <a:off x="6270010" y="4454157"/>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
        <p:nvSpPr>
          <p:cNvPr id="38" name="Text Placeholder 34">
            <a:extLst>
              <a:ext uri="{FF2B5EF4-FFF2-40B4-BE49-F238E27FC236}">
                <a16:creationId xmlns:a16="http://schemas.microsoft.com/office/drawing/2014/main" id="{0FC89482-D1FD-FE68-7743-48FB8AAF7249}"/>
              </a:ext>
            </a:extLst>
          </p:cNvPr>
          <p:cNvSpPr>
            <a:spLocks noGrp="1"/>
          </p:cNvSpPr>
          <p:nvPr>
            <p:ph type="body" sz="quarter" idx="20" hasCustomPrompt="1"/>
          </p:nvPr>
        </p:nvSpPr>
        <p:spPr>
          <a:xfrm>
            <a:off x="8938144" y="4423995"/>
            <a:ext cx="2468880" cy="519112"/>
          </a:xfrm>
        </p:spPr>
        <p:txBody>
          <a:bodyPr anchor="ctr">
            <a:normAutofit/>
          </a:bodyPr>
          <a:lstStyle>
            <a:lvl1pPr marL="0" indent="0" algn="ctr">
              <a:buNone/>
              <a:defRPr sz="1800"/>
            </a:lvl1pPr>
            <a:lvl5pPr marL="1828800" indent="0">
              <a:buNone/>
              <a:defRPr/>
            </a:lvl5pPr>
          </a:lstStyle>
          <a:p>
            <a:pPr lvl="0"/>
            <a:r>
              <a:rPr lang="en-US" dirty="0"/>
              <a:t>Picture Title Here </a:t>
            </a:r>
          </a:p>
        </p:txBody>
      </p:sp>
    </p:spTree>
    <p:extLst>
      <p:ext uri="{BB962C8B-B14F-4D97-AF65-F5344CB8AC3E}">
        <p14:creationId xmlns:p14="http://schemas.microsoft.com/office/powerpoint/2010/main" val="3843251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18905-DDE9-5785-A783-B3F79E3279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975C9A8-2989-3F70-E561-861B7B4E30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6A266CA-911C-D6AD-AFAE-B70D3C420C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edia Placeholder 5">
            <a:extLst>
              <a:ext uri="{FF2B5EF4-FFF2-40B4-BE49-F238E27FC236}">
                <a16:creationId xmlns:a16="http://schemas.microsoft.com/office/drawing/2014/main" id="{2BA24047-BFBB-2974-A36B-851F5DB34A8E}"/>
              </a:ext>
            </a:extLst>
          </p:cNvPr>
          <p:cNvSpPr>
            <a:spLocks noGrp="1"/>
          </p:cNvSpPr>
          <p:nvPr>
            <p:ph type="media" sz="quarter" idx="13" hasCustomPrompt="1"/>
          </p:nvPr>
        </p:nvSpPr>
        <p:spPr>
          <a:xfrm>
            <a:off x="423863" y="109538"/>
            <a:ext cx="11504612" cy="6045200"/>
          </a:xfrm>
        </p:spPr>
        <p:txBody>
          <a:bodyPr/>
          <a:lstStyle>
            <a:lvl1pPr>
              <a:defRPr/>
            </a:lvl1pPr>
          </a:lstStyle>
          <a:p>
            <a:r>
              <a:rPr lang="en-US" dirty="0"/>
              <a:t>Add Media Here </a:t>
            </a:r>
          </a:p>
        </p:txBody>
      </p:sp>
    </p:spTree>
    <p:extLst>
      <p:ext uri="{BB962C8B-B14F-4D97-AF65-F5344CB8AC3E}">
        <p14:creationId xmlns:p14="http://schemas.microsoft.com/office/powerpoint/2010/main" val="3270084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4B28-28A6-B39B-CCDC-D9045D9027EA}"/>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rgbClr val="56436D"/>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2E17719E-8AEB-3754-1A98-927416C59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D3968D1-C982-8A27-7CBA-1AFEA808B8BD}"/>
              </a:ext>
            </a:extLst>
          </p:cNvPr>
          <p:cNvSpPr>
            <a:spLocks noGrp="1"/>
          </p:cNvSpPr>
          <p:nvPr>
            <p:ph type="body" sz="half" idx="2"/>
          </p:nvPr>
        </p:nvSpPr>
        <p:spPr>
          <a:xfrm>
            <a:off x="839788" y="2057400"/>
            <a:ext cx="3932237" cy="3811588"/>
          </a:xfrm>
        </p:spPr>
        <p:txBody>
          <a:bodyPr/>
          <a:lstStyle>
            <a:lvl1pPr marL="0" indent="0">
              <a:buNone/>
              <a:defRPr sz="1600">
                <a:solidFill>
                  <a:srgbClr val="56436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FADC29A-052C-8F78-C73B-9A921316DD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37759C1-0246-18AD-0F34-3B35C9BE1F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1B27BC8-F4CB-D808-149F-3472A1E8A2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21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92984"/>
            <a:ext cx="10515600" cy="1191529"/>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21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94D3799-854C-AF73-2E00-B02F43AB2BCE}"/>
              </a:ext>
            </a:extLst>
          </p:cNvPr>
          <p:cNvSpPr txBox="1">
            <a:spLocks/>
          </p:cNvSpPr>
          <p:nvPr userDrawn="1"/>
        </p:nvSpPr>
        <p:spPr>
          <a:xfrm>
            <a:off x="0" y="332525"/>
            <a:ext cx="12192000" cy="1325563"/>
          </a:xfrm>
          <a:prstGeom prst="rect">
            <a:avLst/>
          </a:prstGeom>
          <a:solidFill>
            <a:srgbClr val="56436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6436D"/>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dirty="0"/>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p:txBody>
          <a:bodyPr/>
          <a:lstStyle>
            <a:lvl1pPr>
              <a:defRPr>
                <a:solidFill>
                  <a:srgbClr val="56436D"/>
                </a:solidFill>
              </a:defRPr>
            </a:lvl1pPr>
            <a:lvl2pPr>
              <a:defRPr>
                <a:solidFill>
                  <a:srgbClr val="56436D"/>
                </a:solidFill>
              </a:defRPr>
            </a:lvl2pPr>
            <a:lvl3pPr>
              <a:defRPr>
                <a:solidFill>
                  <a:srgbClr val="56436D"/>
                </a:solidFill>
              </a:defRPr>
            </a:lvl3pPr>
            <a:lvl4pPr>
              <a:defRPr>
                <a:solidFill>
                  <a:srgbClr val="56436D"/>
                </a:solidFill>
              </a:defRPr>
            </a:lvl4pPr>
            <a:lvl5pPr>
              <a:defRPr>
                <a:solidFill>
                  <a:srgbClr val="56436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408672"/>
            <a:ext cx="10515600" cy="1191529"/>
          </a:xfrm>
          <a:prstGeom prst="rect">
            <a:avLst/>
          </a:prstGeom>
        </p:spPr>
        <p:txBody>
          <a:bodyPr/>
          <a:lstStyle>
            <a:lvl1pPr>
              <a:defRPr>
                <a:solidFill>
                  <a:srgbClr val="EFE8DC"/>
                </a:solidFill>
              </a:defRPr>
            </a:lvl1pPr>
          </a:lstStyle>
          <a:p>
            <a:r>
              <a:rPr lang="en-US" dirty="0"/>
              <a:t>CLICK TO EDIT TITLE STYLE</a:t>
            </a:r>
          </a:p>
        </p:txBody>
      </p:sp>
    </p:spTree>
    <p:extLst>
      <p:ext uri="{BB962C8B-B14F-4D97-AF65-F5344CB8AC3E}">
        <p14:creationId xmlns:p14="http://schemas.microsoft.com/office/powerpoint/2010/main" val="64159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EFE8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23C3-B57D-A6D2-8333-4397B8C973C1}"/>
              </a:ext>
            </a:extLst>
          </p:cNvPr>
          <p:cNvSpPr>
            <a:spLocks noGrp="1"/>
          </p:cNvSpPr>
          <p:nvPr>
            <p:ph type="title" hasCustomPrompt="1"/>
          </p:nvPr>
        </p:nvSpPr>
        <p:spPr>
          <a:xfrm>
            <a:off x="838200" y="92984"/>
            <a:ext cx="10515600" cy="1191529"/>
          </a:xfrm>
          <a:prstGeom prst="rect">
            <a:avLst/>
          </a:prstGeom>
          <a:noFill/>
        </p:spPr>
        <p:txBody>
          <a:bodyPr/>
          <a:lstStyle>
            <a:lvl1pPr>
              <a:defRPr>
                <a:solidFill>
                  <a:srgbClr val="56436D"/>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FB90A7A8-4785-4796-3F47-0FA6E737948F}"/>
              </a:ext>
            </a:extLst>
          </p:cNvPr>
          <p:cNvSpPr>
            <a:spLocks noGrp="1"/>
          </p:cNvSpPr>
          <p:nvPr>
            <p:ph idx="1"/>
          </p:nvPr>
        </p:nvSpPr>
        <p:spPr>
          <a:solidFill>
            <a:srgbClr val="EFE8DC"/>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482AAB-740E-5809-A2D0-8E6312FFA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CD8F96C-6507-154D-E3D6-5B7FD4F9B1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FC1959-41ED-F01A-9D20-50A9A68E1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73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C4FC-040B-6815-940C-654DF790A801}"/>
              </a:ext>
            </a:extLst>
          </p:cNvPr>
          <p:cNvSpPr>
            <a:spLocks noGrp="1"/>
          </p:cNvSpPr>
          <p:nvPr>
            <p:ph type="title" hasCustomPrompt="1"/>
          </p:nvPr>
        </p:nvSpPr>
        <p:spPr>
          <a:xfrm>
            <a:off x="838200" y="92984"/>
            <a:ext cx="10515600" cy="1191529"/>
          </a:xfrm>
          <a:prstGeom prst="rect">
            <a:avLst/>
          </a:prstGeom>
        </p:spPr>
        <p:txBody>
          <a:bodyPr/>
          <a:lstStyle/>
          <a:p>
            <a:r>
              <a:rPr lang="en-US" dirty="0"/>
              <a:t>CLICK TO EDIT TITLE STYLE</a:t>
            </a:r>
          </a:p>
        </p:txBody>
      </p:sp>
      <p:sp>
        <p:nvSpPr>
          <p:cNvPr id="3" name="Content Placeholder 2">
            <a:extLst>
              <a:ext uri="{FF2B5EF4-FFF2-40B4-BE49-F238E27FC236}">
                <a16:creationId xmlns:a16="http://schemas.microsoft.com/office/drawing/2014/main" id="{905D8DAE-0712-782B-A5EF-586DE9DD1E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F6CE9-889D-BD9F-E496-0D5621AB7B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D2DA9C-FA72-B252-B14F-C967C43781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B0F0BF2-7D06-52F0-815D-970F63E80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5F0807C-B3C7-E99D-8977-AF5C621004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73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4E9D-4D58-F491-3EEC-37E6AF9D9337}"/>
              </a:ext>
            </a:extLst>
          </p:cNvPr>
          <p:cNvSpPr>
            <a:spLocks noGrp="1"/>
          </p:cNvSpPr>
          <p:nvPr>
            <p:ph type="title" hasCustomPrompt="1"/>
          </p:nvPr>
        </p:nvSpPr>
        <p:spPr>
          <a:xfrm>
            <a:off x="839788" y="365125"/>
            <a:ext cx="10515600" cy="1325563"/>
          </a:xfrm>
          <a:prstGeom prst="rect">
            <a:avLst/>
          </a:prstGeom>
        </p:spPr>
        <p:txBody>
          <a:bodyPr/>
          <a:lstStyle/>
          <a:p>
            <a:r>
              <a:rPr lang="en-US" dirty="0"/>
              <a:t>CLICK TO EDIT TITLE STYLE</a:t>
            </a:r>
          </a:p>
        </p:txBody>
      </p:sp>
      <p:sp>
        <p:nvSpPr>
          <p:cNvPr id="3" name="Text Placeholder 2">
            <a:extLst>
              <a:ext uri="{FF2B5EF4-FFF2-40B4-BE49-F238E27FC236}">
                <a16:creationId xmlns:a16="http://schemas.microsoft.com/office/drawing/2014/main" id="{23080930-FD90-D7B7-C5F8-EEE3691471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04A782-F88D-A2F3-C9D7-333D72781C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52CE5-1A6C-5909-8141-A4075AA32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B4A59D-167D-2C4E-AE2D-69FFA42EEA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871E3E-6EFF-D533-DBA6-566A689D92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A1C030A-B890-9521-A19A-055940470B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EC0A9C4-1980-153C-428D-C2E30F4DF5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7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9060998-EABC-1B1B-7394-844C72E340BA}"/>
              </a:ext>
            </a:extLst>
          </p:cNvPr>
          <p:cNvSpPr txBox="1">
            <a:spLocks/>
          </p:cNvSpPr>
          <p:nvPr userDrawn="1"/>
        </p:nvSpPr>
        <p:spPr>
          <a:xfrm>
            <a:off x="0" y="332525"/>
            <a:ext cx="12192000" cy="1325563"/>
          </a:xfrm>
          <a:prstGeom prst="rect">
            <a:avLst/>
          </a:prstGeom>
          <a:solidFill>
            <a:srgbClr val="56436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6436D"/>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dirty="0"/>
          </a:p>
        </p:txBody>
      </p:sp>
      <p:sp>
        <p:nvSpPr>
          <p:cNvPr id="2" name="Title 1">
            <a:extLst>
              <a:ext uri="{FF2B5EF4-FFF2-40B4-BE49-F238E27FC236}">
                <a16:creationId xmlns:a16="http://schemas.microsoft.com/office/drawing/2014/main" id="{60762062-D530-A28D-57C4-BE1FE58F5223}"/>
              </a:ext>
            </a:extLst>
          </p:cNvPr>
          <p:cNvSpPr>
            <a:spLocks noGrp="1"/>
          </p:cNvSpPr>
          <p:nvPr>
            <p:ph type="title" hasCustomPrompt="1"/>
          </p:nvPr>
        </p:nvSpPr>
        <p:spPr>
          <a:xfrm>
            <a:off x="838200" y="408670"/>
            <a:ext cx="10515600" cy="1191529"/>
          </a:xfrm>
          <a:prstGeom prst="rect">
            <a:avLst/>
          </a:prstGeom>
        </p:spPr>
        <p:txBody>
          <a:bodyPr/>
          <a:lstStyle>
            <a:lvl1pPr>
              <a:defRPr>
                <a:solidFill>
                  <a:srgbClr val="EFE8DC"/>
                </a:solidFill>
              </a:defRPr>
            </a:lvl1pPr>
          </a:lstStyle>
          <a:p>
            <a:r>
              <a:rPr lang="en-US" dirty="0"/>
              <a:t>CLICK TO EDIT TITLE STYLE</a:t>
            </a:r>
          </a:p>
        </p:txBody>
      </p:sp>
      <p:sp>
        <p:nvSpPr>
          <p:cNvPr id="3" name="Date Placeholder 2">
            <a:extLst>
              <a:ext uri="{FF2B5EF4-FFF2-40B4-BE49-F238E27FC236}">
                <a16:creationId xmlns:a16="http://schemas.microsoft.com/office/drawing/2014/main" id="{89C34ED9-E3FF-F065-3A45-4A82B05CE6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0E04450-09C3-B91D-26ED-B3B4F245B8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9B6D0B8-E08B-6525-8BBC-62C0BD80CC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38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18905-DDE9-5785-A783-B3F79E3279A8}"/>
              </a:ext>
            </a:extLst>
          </p:cNvPr>
          <p:cNvSpPr>
            <a:spLocks noGrp="1"/>
          </p:cNvSpPr>
          <p:nvPr>
            <p:ph type="dt" sz="half" idx="10"/>
          </p:nvPr>
        </p:nvSpPr>
        <p:spPr/>
        <p:txBody>
          <a:bodyPr/>
          <a:lstStyle/>
          <a:p>
            <a:fld id="{8B459292-5A04-4B41-A138-147F983CB4E2}" type="datetimeFigureOut">
              <a:rPr lang="en-US" smtClean="0"/>
              <a:t>8/1/2024</a:t>
            </a:fld>
            <a:endParaRPr lang="en-US"/>
          </a:p>
        </p:txBody>
      </p:sp>
      <p:sp>
        <p:nvSpPr>
          <p:cNvPr id="3" name="Footer Placeholder 2">
            <a:extLst>
              <a:ext uri="{FF2B5EF4-FFF2-40B4-BE49-F238E27FC236}">
                <a16:creationId xmlns:a16="http://schemas.microsoft.com/office/drawing/2014/main" id="{C975C9A8-2989-3F70-E561-861B7B4E30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A266CA-911C-D6AD-AFAE-B70D3C420CAB}"/>
              </a:ext>
            </a:extLst>
          </p:cNvPr>
          <p:cNvSpPr>
            <a:spLocks noGrp="1"/>
          </p:cNvSpPr>
          <p:nvPr>
            <p:ph type="sldNum" sz="quarter" idx="12"/>
          </p:nvPr>
        </p:nvSpPr>
        <p:spPr/>
        <p:txBody>
          <a:bodyPr/>
          <a:lstStyle/>
          <a:p>
            <a:fld id="{EAA59A8D-A105-41F3-B1DF-6862AA062A05}" type="slidenum">
              <a:rPr lang="en-US" smtClean="0"/>
              <a:t>‹#›</a:t>
            </a:fld>
            <a:endParaRPr lang="en-US"/>
          </a:p>
        </p:txBody>
      </p:sp>
      <p:graphicFrame>
        <p:nvGraphicFramePr>
          <p:cNvPr id="8" name="Table 7">
            <a:extLst>
              <a:ext uri="{FF2B5EF4-FFF2-40B4-BE49-F238E27FC236}">
                <a16:creationId xmlns:a16="http://schemas.microsoft.com/office/drawing/2014/main" id="{9EC66AF8-2883-BB86-0F5B-C1DDB8E2E998}"/>
              </a:ext>
            </a:extLst>
          </p:cNvPr>
          <p:cNvGraphicFramePr>
            <a:graphicFrameLocks noGrp="1"/>
          </p:cNvGraphicFramePr>
          <p:nvPr userDrawn="1">
            <p:extLst>
              <p:ext uri="{D42A27DB-BD31-4B8C-83A1-F6EECF244321}">
                <p14:modId xmlns:p14="http://schemas.microsoft.com/office/powerpoint/2010/main" val="680343910"/>
              </p:ext>
            </p:extLst>
          </p:nvPr>
        </p:nvGraphicFramePr>
        <p:xfrm>
          <a:off x="167472" y="2263139"/>
          <a:ext cx="11857055" cy="3471237"/>
        </p:xfrm>
        <a:graphic>
          <a:graphicData uri="http://schemas.openxmlformats.org/drawingml/2006/table">
            <a:tbl>
              <a:tblPr firstRow="1" bandRow="1">
                <a:tableStyleId>{5940675A-B579-460E-94D1-54222C63F5DA}</a:tableStyleId>
              </a:tblPr>
              <a:tblGrid>
                <a:gridCol w="1693865">
                  <a:extLst>
                    <a:ext uri="{9D8B030D-6E8A-4147-A177-3AD203B41FA5}">
                      <a16:colId xmlns:a16="http://schemas.microsoft.com/office/drawing/2014/main" val="1844019470"/>
                    </a:ext>
                  </a:extLst>
                </a:gridCol>
                <a:gridCol w="1693865">
                  <a:extLst>
                    <a:ext uri="{9D8B030D-6E8A-4147-A177-3AD203B41FA5}">
                      <a16:colId xmlns:a16="http://schemas.microsoft.com/office/drawing/2014/main" val="2707979306"/>
                    </a:ext>
                  </a:extLst>
                </a:gridCol>
                <a:gridCol w="1693865">
                  <a:extLst>
                    <a:ext uri="{9D8B030D-6E8A-4147-A177-3AD203B41FA5}">
                      <a16:colId xmlns:a16="http://schemas.microsoft.com/office/drawing/2014/main" val="2594342914"/>
                    </a:ext>
                  </a:extLst>
                </a:gridCol>
                <a:gridCol w="1693865">
                  <a:extLst>
                    <a:ext uri="{9D8B030D-6E8A-4147-A177-3AD203B41FA5}">
                      <a16:colId xmlns:a16="http://schemas.microsoft.com/office/drawing/2014/main" val="1724212175"/>
                    </a:ext>
                  </a:extLst>
                </a:gridCol>
                <a:gridCol w="1693865">
                  <a:extLst>
                    <a:ext uri="{9D8B030D-6E8A-4147-A177-3AD203B41FA5}">
                      <a16:colId xmlns:a16="http://schemas.microsoft.com/office/drawing/2014/main" val="4180432037"/>
                    </a:ext>
                  </a:extLst>
                </a:gridCol>
                <a:gridCol w="1693865">
                  <a:extLst>
                    <a:ext uri="{9D8B030D-6E8A-4147-A177-3AD203B41FA5}">
                      <a16:colId xmlns:a16="http://schemas.microsoft.com/office/drawing/2014/main" val="3622359375"/>
                    </a:ext>
                  </a:extLst>
                </a:gridCol>
                <a:gridCol w="1693865">
                  <a:extLst>
                    <a:ext uri="{9D8B030D-6E8A-4147-A177-3AD203B41FA5}">
                      <a16:colId xmlns:a16="http://schemas.microsoft.com/office/drawing/2014/main" val="3761054306"/>
                    </a:ext>
                  </a:extLst>
                </a:gridCol>
              </a:tblGrid>
              <a:tr h="385693">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ABOUT</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ATTEND</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RESEARCH</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TEACH</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IMPACT</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FUND</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r>
                        <a:rPr lang="en-US" sz="1100" b="1" dirty="0">
                          <a:solidFill>
                            <a:srgbClr val="EFE8DC"/>
                          </a:solidFill>
                          <a:latin typeface="Lato" panose="020F0502020204030203" pitchFamily="34" charset="0"/>
                          <a:ea typeface="Lato" panose="020F0502020204030203" pitchFamily="34" charset="0"/>
                          <a:cs typeface="Lato" panose="020F0502020204030203" pitchFamily="34" charset="0"/>
                        </a:rPr>
                        <a:t>CONNECT</a:t>
                      </a: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1113117797"/>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2329171580"/>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1526362538"/>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185290925"/>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2595387467"/>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4223771017"/>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4001927774"/>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3901235738"/>
                  </a:ext>
                </a:extLst>
              </a:tr>
              <a:tr h="385693">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tc>
                  <a:txBody>
                    <a:bodyPr/>
                    <a:lstStyle/>
                    <a:p>
                      <a:pPr algn="ctr"/>
                      <a:endParaRPr lang="en-US" sz="1100" b="1" dirty="0">
                        <a:solidFill>
                          <a:srgbClr val="EFE8DC"/>
                        </a:solidFill>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rgbClr val="EFE8DC"/>
                      </a:solidFill>
                      <a:prstDash val="solid"/>
                      <a:round/>
                      <a:headEnd type="none" w="med" len="med"/>
                      <a:tailEnd type="none" w="med" len="med"/>
                    </a:lnL>
                    <a:lnR w="12700" cap="flat" cmpd="sng" algn="ctr">
                      <a:solidFill>
                        <a:srgbClr val="EFE8DC"/>
                      </a:solidFill>
                      <a:prstDash val="solid"/>
                      <a:round/>
                      <a:headEnd type="none" w="med" len="med"/>
                      <a:tailEnd type="none" w="med" len="med"/>
                    </a:lnR>
                    <a:lnT w="12700" cap="flat" cmpd="sng" algn="ctr">
                      <a:solidFill>
                        <a:srgbClr val="EFE8DC"/>
                      </a:solidFill>
                      <a:prstDash val="solid"/>
                      <a:round/>
                      <a:headEnd type="none" w="med" len="med"/>
                      <a:tailEnd type="none" w="med" len="med"/>
                    </a:lnT>
                    <a:lnB w="12700" cap="flat" cmpd="sng" algn="ctr">
                      <a:solidFill>
                        <a:srgbClr val="EFE8DC"/>
                      </a:solidFill>
                      <a:prstDash val="solid"/>
                      <a:round/>
                      <a:headEnd type="none" w="med" len="med"/>
                      <a:tailEnd type="none" w="med" len="med"/>
                    </a:lnB>
                    <a:lnTlToBr w="12700" cmpd="sng">
                      <a:noFill/>
                      <a:prstDash val="solid"/>
                    </a:lnTlToBr>
                    <a:lnBlToTr w="12700" cmpd="sng">
                      <a:noFill/>
                      <a:prstDash val="solid"/>
                    </a:lnBlToTr>
                    <a:solidFill>
                      <a:srgbClr val="56436D"/>
                    </a:solidFill>
                  </a:tcPr>
                </a:tc>
                <a:extLst>
                  <a:ext uri="{0D108BD9-81ED-4DB2-BD59-A6C34878D82A}">
                    <a16:rowId xmlns:a16="http://schemas.microsoft.com/office/drawing/2014/main" val="2371344472"/>
                  </a:ext>
                </a:extLst>
              </a:tr>
            </a:tbl>
          </a:graphicData>
        </a:graphic>
      </p:graphicFrame>
      <p:sp>
        <p:nvSpPr>
          <p:cNvPr id="9" name="Title 1">
            <a:extLst>
              <a:ext uri="{FF2B5EF4-FFF2-40B4-BE49-F238E27FC236}">
                <a16:creationId xmlns:a16="http://schemas.microsoft.com/office/drawing/2014/main" id="{4952746E-03B5-80F1-84D0-CC0A6633A432}"/>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CLICK TO EDIT TABLE STYLE</a:t>
            </a:r>
          </a:p>
        </p:txBody>
      </p:sp>
    </p:spTree>
    <p:extLst>
      <p:ext uri="{BB962C8B-B14F-4D97-AF65-F5344CB8AC3E}">
        <p14:creationId xmlns:p14="http://schemas.microsoft.com/office/powerpoint/2010/main" val="418545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FE8D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FAD115-8242-C303-C0E0-D66CB8CEEC69}"/>
              </a:ext>
            </a:extLst>
          </p:cNvPr>
          <p:cNvSpPr>
            <a:spLocks noGrp="1"/>
          </p:cNvSpPr>
          <p:nvPr>
            <p:ph type="title"/>
          </p:nvPr>
        </p:nvSpPr>
        <p:spPr>
          <a:xfrm>
            <a:off x="838200" y="365126"/>
            <a:ext cx="10515600" cy="828244"/>
          </a:xfrm>
          <a:prstGeom prst="rect">
            <a:avLst/>
          </a:prstGeom>
        </p:spPr>
        <p:txBody>
          <a:bodyPr vert="horz" lIns="91440" tIns="45720" rIns="91440" bIns="45720" rtlCol="0" anchor="t">
            <a:normAutofit/>
          </a:bodyPr>
          <a:lstStyle/>
          <a:p>
            <a:r>
              <a:rPr lang="en-US" dirty="0"/>
              <a:t>CREAM BACKGROUND</a:t>
            </a:r>
          </a:p>
        </p:txBody>
      </p:sp>
      <p:sp>
        <p:nvSpPr>
          <p:cNvPr id="3" name="Text Placeholder 2">
            <a:extLst>
              <a:ext uri="{FF2B5EF4-FFF2-40B4-BE49-F238E27FC236}">
                <a16:creationId xmlns:a16="http://schemas.microsoft.com/office/drawing/2014/main" id="{2A178CD1-60E0-F8AF-DBC7-73E50FFBB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DB89C6-8D79-1421-CDB3-BF1B01AAE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3FDD58-79E3-CF4C-6AC7-91F55258E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6436D"/>
                </a:solidFill>
              </a:defRPr>
            </a:lvl1pPr>
          </a:lstStyle>
          <a:p>
            <a:endParaRPr lang="en-US" dirty="0"/>
          </a:p>
        </p:txBody>
      </p:sp>
      <p:sp>
        <p:nvSpPr>
          <p:cNvPr id="6" name="Slide Number Placeholder 5">
            <a:extLst>
              <a:ext uri="{FF2B5EF4-FFF2-40B4-BE49-F238E27FC236}">
                <a16:creationId xmlns:a16="http://schemas.microsoft.com/office/drawing/2014/main" id="{96B97B8D-DDE1-A63C-A702-AF8F6CC262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8C5210E-EAB4-5FF2-33F9-D3BC2FD8FD2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89211" y="6155912"/>
            <a:ext cx="2137471" cy="589009"/>
          </a:xfrm>
          <a:prstGeom prst="rect">
            <a:avLst/>
          </a:prstGeom>
        </p:spPr>
      </p:pic>
    </p:spTree>
    <p:extLst>
      <p:ext uri="{BB962C8B-B14F-4D97-AF65-F5344CB8AC3E}">
        <p14:creationId xmlns:p14="http://schemas.microsoft.com/office/powerpoint/2010/main" val="283003738"/>
      </p:ext>
    </p:extLst>
  </p:cSld>
  <p:clrMap bg1="lt1" tx1="dk1" bg2="lt2" tx2="dk2" accent1="accent1" accent2="accent2" accent3="accent3" accent4="accent4" accent5="accent5" accent6="accent6" hlink="hlink" folHlink="folHlink"/>
  <p:sldLayoutIdLst>
    <p:sldLayoutId id="2147483651" r:id="rId1"/>
    <p:sldLayoutId id="2147483675" r:id="rId2"/>
    <p:sldLayoutId id="2147483677" r:id="rId3"/>
    <p:sldLayoutId id="2147483678" r:id="rId4"/>
    <p:sldLayoutId id="2147483679" r:id="rId5"/>
    <p:sldLayoutId id="2147483682" r:id="rId6"/>
    <p:sldLayoutId id="2147483683" r:id="rId7"/>
    <p:sldLayoutId id="2147483684" r:id="rId8"/>
    <p:sldLayoutId id="2147483688" r:id="rId9"/>
    <p:sldLayoutId id="2147483703"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rgbClr val="56436D"/>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6436D"/>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6436D"/>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6436D"/>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6436D"/>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6436D"/>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FAD115-8242-C303-C0E0-D66CB8CEEC69}"/>
              </a:ext>
            </a:extLst>
          </p:cNvPr>
          <p:cNvSpPr>
            <a:spLocks noGrp="1"/>
          </p:cNvSpPr>
          <p:nvPr>
            <p:ph type="title"/>
          </p:nvPr>
        </p:nvSpPr>
        <p:spPr>
          <a:xfrm>
            <a:off x="838200" y="365126"/>
            <a:ext cx="10515600" cy="983228"/>
          </a:xfrm>
          <a:prstGeom prst="rect">
            <a:avLst/>
          </a:prstGeom>
        </p:spPr>
        <p:txBody>
          <a:bodyPr vert="horz" lIns="91440" tIns="45720" rIns="91440" bIns="45720" rtlCol="0" anchor="t">
            <a:normAutofit/>
          </a:bodyPr>
          <a:lstStyle/>
          <a:p>
            <a:r>
              <a:rPr lang="en-US" dirty="0"/>
              <a:t>WHITE BACKGROUND</a:t>
            </a:r>
          </a:p>
        </p:txBody>
      </p:sp>
      <p:sp>
        <p:nvSpPr>
          <p:cNvPr id="3" name="Text Placeholder 2">
            <a:extLst>
              <a:ext uri="{FF2B5EF4-FFF2-40B4-BE49-F238E27FC236}">
                <a16:creationId xmlns:a16="http://schemas.microsoft.com/office/drawing/2014/main" id="{2A178CD1-60E0-F8AF-DBC7-73E50FFBB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DB89C6-8D79-1421-CDB3-BF1B01AAE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459292-5A04-4B41-A138-147F983CB4E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3FDD58-79E3-CF4C-6AC7-91F55258E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6436D"/>
                </a:solidFill>
              </a:defRPr>
            </a:lvl1pPr>
          </a:lstStyle>
          <a:p>
            <a:endParaRPr lang="en-US" dirty="0"/>
          </a:p>
        </p:txBody>
      </p:sp>
      <p:sp>
        <p:nvSpPr>
          <p:cNvPr id="6" name="Slide Number Placeholder 5">
            <a:extLst>
              <a:ext uri="{FF2B5EF4-FFF2-40B4-BE49-F238E27FC236}">
                <a16:creationId xmlns:a16="http://schemas.microsoft.com/office/drawing/2014/main" id="{96B97B8D-DDE1-A63C-A702-AF8F6CC262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A59A8D-A105-41F3-B1DF-6862AA062A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8C5210E-EAB4-5FF2-33F9-D3BC2FD8FD2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89211" y="6155912"/>
            <a:ext cx="2137471" cy="589009"/>
          </a:xfrm>
          <a:prstGeom prst="rect">
            <a:avLst/>
          </a:prstGeom>
        </p:spPr>
      </p:pic>
    </p:spTree>
    <p:extLst>
      <p:ext uri="{BB962C8B-B14F-4D97-AF65-F5344CB8AC3E}">
        <p14:creationId xmlns:p14="http://schemas.microsoft.com/office/powerpoint/2010/main" val="37439627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701" r:id="rId6"/>
    <p:sldLayoutId id="2147483695" r:id="rId7"/>
    <p:sldLayoutId id="2147483696" r:id="rId8"/>
    <p:sldLayoutId id="2147483697" r:id="rId9"/>
    <p:sldLayoutId id="2147483698" r:id="rId10"/>
    <p:sldLayoutId id="2147483704"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rgbClr val="56436D"/>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6436D"/>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6436D"/>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6436D"/>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6436D"/>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6436D"/>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atd-quartmonde.org/wp-content/uploads/2019/12/Hidden-Dimensions-of-Poverty-20-11-2019.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hyperlink" Target="https://www.atd-quartmonde.org/wp-content/uploads/2019/12/Hidden-Dimensions-of-Poverty-20-11-2019.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2F2F-1B62-E990-EEC4-058407F8A9EF}"/>
              </a:ext>
            </a:extLst>
          </p:cNvPr>
          <p:cNvSpPr>
            <a:spLocks noGrp="1"/>
          </p:cNvSpPr>
          <p:nvPr>
            <p:ph type="title"/>
          </p:nvPr>
        </p:nvSpPr>
        <p:spPr>
          <a:xfrm>
            <a:off x="169985" y="1832039"/>
            <a:ext cx="10515600" cy="2852737"/>
          </a:xfrm>
        </p:spPr>
        <p:txBody>
          <a:bodyPr/>
          <a:lstStyle/>
          <a:p>
            <a:r>
              <a:rPr lang="en-US" dirty="0"/>
              <a:t> Consumer Poverty </a:t>
            </a:r>
          </a:p>
        </p:txBody>
      </p:sp>
      <p:cxnSp>
        <p:nvCxnSpPr>
          <p:cNvPr id="9" name="Straight Arrow Connector 8">
            <a:extLst>
              <a:ext uri="{FF2B5EF4-FFF2-40B4-BE49-F238E27FC236}">
                <a16:creationId xmlns:a16="http://schemas.microsoft.com/office/drawing/2014/main" id="{0935E3D2-51D1-4575-FF17-530F77FA0277}"/>
              </a:ext>
            </a:extLst>
          </p:cNvPr>
          <p:cNvCxnSpPr>
            <a:cxnSpLocks/>
          </p:cNvCxnSpPr>
          <p:nvPr/>
        </p:nvCxnSpPr>
        <p:spPr>
          <a:xfrm flipH="1" flipV="1">
            <a:off x="4273723" y="4523811"/>
            <a:ext cx="1249253" cy="1486845"/>
          </a:xfrm>
          <a:prstGeom prst="straightConnector1">
            <a:avLst/>
          </a:prstGeom>
          <a:ln w="57150">
            <a:solidFill>
              <a:srgbClr val="EFE8DC"/>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urple and white paper globe&#10;&#10;Description automatically generated">
            <a:extLst>
              <a:ext uri="{FF2B5EF4-FFF2-40B4-BE49-F238E27FC236}">
                <a16:creationId xmlns:a16="http://schemas.microsoft.com/office/drawing/2014/main" id="{F53A3335-9C6C-39F7-A932-823CF50C7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754" y="55055"/>
            <a:ext cx="5194261" cy="3553968"/>
          </a:xfrm>
          <a:prstGeom prst="rect">
            <a:avLst/>
          </a:prstGeom>
        </p:spPr>
      </p:pic>
    </p:spTree>
    <p:extLst>
      <p:ext uri="{BB962C8B-B14F-4D97-AF65-F5344CB8AC3E}">
        <p14:creationId xmlns:p14="http://schemas.microsoft.com/office/powerpoint/2010/main" val="163654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1AA93-C6B0-E8B8-62D8-1F850D57BF6C}"/>
              </a:ext>
            </a:extLst>
          </p:cNvPr>
          <p:cNvSpPr>
            <a:spLocks noGrp="1"/>
          </p:cNvSpPr>
          <p:nvPr>
            <p:ph type="title"/>
          </p:nvPr>
        </p:nvSpPr>
        <p:spPr>
          <a:xfrm>
            <a:off x="5711400" y="0"/>
            <a:ext cx="6444785" cy="1807305"/>
          </a:xfrm>
        </p:spPr>
        <p:txBody>
          <a:bodyPr vert="horz" lIns="91440" tIns="45720" rIns="91440" bIns="45720" rtlCol="0" anchor="ctr">
            <a:normAutofit/>
          </a:bodyPr>
          <a:lstStyle/>
          <a:p>
            <a:pPr algn="ctr"/>
            <a:r>
              <a:rPr lang="en-US" sz="4000" dirty="0"/>
              <a:t>Poverty </a:t>
            </a:r>
            <a:r>
              <a:rPr lang="en-US" sz="4000" u="sng" dirty="0"/>
              <a:t>and</a:t>
            </a:r>
            <a:r>
              <a:rPr lang="en-US" sz="4000" dirty="0"/>
              <a:t> Consumption</a:t>
            </a:r>
          </a:p>
        </p:txBody>
      </p:sp>
      <p:pic>
        <p:nvPicPr>
          <p:cNvPr id="5" name="Picture 4" descr="A puzzle pieces with a purple and white piece&#10;&#10;Description automatically generated">
            <a:extLst>
              <a:ext uri="{FF2B5EF4-FFF2-40B4-BE49-F238E27FC236}">
                <a16:creationId xmlns:a16="http://schemas.microsoft.com/office/drawing/2014/main" id="{A7A2CFFB-806A-2B5E-3C50-0127428E2928}"/>
              </a:ext>
            </a:extLst>
          </p:cNvPr>
          <p:cNvPicPr>
            <a:picLocks noChangeAspect="1"/>
          </p:cNvPicPr>
          <p:nvPr/>
        </p:nvPicPr>
        <p:blipFill>
          <a:blip r:embed="rId3">
            <a:extLst>
              <a:ext uri="{28A0092B-C50C-407E-A947-70E740481C1C}">
                <a14:useLocalDpi xmlns:a14="http://schemas.microsoft.com/office/drawing/2010/main" val="0"/>
              </a:ext>
            </a:extLst>
          </a:blip>
          <a:srcRect r="4046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2578C2E-64C2-F5A2-3546-03098181567E}"/>
              </a:ext>
            </a:extLst>
          </p:cNvPr>
          <p:cNvSpPr>
            <a:spLocks noGrp="1"/>
          </p:cNvSpPr>
          <p:nvPr>
            <p:ph idx="1"/>
          </p:nvPr>
        </p:nvSpPr>
        <p:spPr>
          <a:xfrm>
            <a:off x="5711400" y="1950720"/>
            <a:ext cx="6444784" cy="4535424"/>
          </a:xfrm>
        </p:spPr>
        <p:txBody>
          <a:bodyPr vert="horz" lIns="91440" tIns="45720" rIns="91440" bIns="45720" rtlCol="0">
            <a:normAutofit fontScale="92500"/>
          </a:bodyPr>
          <a:lstStyle/>
          <a:p>
            <a:pPr>
              <a:defRPr/>
            </a:pPr>
            <a:r>
              <a:rPr lang="en-US" sz="2400" dirty="0">
                <a:solidFill>
                  <a:srgbClr val="524166"/>
                </a:solidFill>
              </a:rPr>
              <a:t>When we examine poverty through the </a:t>
            </a:r>
            <a:r>
              <a:rPr lang="en-US" sz="2400" i="1" dirty="0">
                <a:solidFill>
                  <a:srgbClr val="524166"/>
                </a:solidFill>
              </a:rPr>
              <a:t>lens of consumption</a:t>
            </a:r>
            <a:r>
              <a:rPr lang="en-US" sz="2400" dirty="0">
                <a:solidFill>
                  <a:srgbClr val="524166"/>
                </a:solidFill>
              </a:rPr>
              <a:t>, we are exploring which goods and services consumers prioritize and which they sacrifice because of economic constraints.</a:t>
            </a:r>
          </a:p>
          <a:p>
            <a:pPr marL="0">
              <a:defRPr/>
            </a:pPr>
            <a:endParaRPr lang="en-US" sz="2400" dirty="0">
              <a:solidFill>
                <a:srgbClr val="524166"/>
              </a:solidFill>
            </a:endParaRPr>
          </a:p>
          <a:p>
            <a:pPr>
              <a:defRPr/>
            </a:pPr>
            <a:r>
              <a:rPr lang="en-US" sz="2400" dirty="0">
                <a:solidFill>
                  <a:srgbClr val="524166"/>
                </a:solidFill>
              </a:rPr>
              <a:t>How consumers </a:t>
            </a:r>
            <a:r>
              <a:rPr lang="en-US" sz="2400" u="sng" dirty="0">
                <a:solidFill>
                  <a:srgbClr val="524166"/>
                </a:solidFill>
              </a:rPr>
              <a:t>manage scarce resources </a:t>
            </a:r>
            <a:r>
              <a:rPr lang="en-US" sz="2400" dirty="0">
                <a:solidFill>
                  <a:srgbClr val="524166"/>
                </a:solidFill>
              </a:rPr>
              <a:t>to help them fulfil their needs.</a:t>
            </a:r>
          </a:p>
          <a:p>
            <a:pPr>
              <a:defRPr/>
            </a:pPr>
            <a:endParaRPr lang="en-US" sz="2400" dirty="0">
              <a:solidFill>
                <a:srgbClr val="524166"/>
              </a:solidFill>
            </a:endParaRPr>
          </a:p>
          <a:p>
            <a:pPr>
              <a:defRPr/>
            </a:pPr>
            <a:r>
              <a:rPr lang="en-US" sz="2400" dirty="0">
                <a:solidFill>
                  <a:srgbClr val="524166"/>
                </a:solidFill>
              </a:rPr>
              <a:t>A key part of standard definitions of poverty is the ability to </a:t>
            </a:r>
            <a:r>
              <a:rPr lang="en-US" sz="2400" i="1" dirty="0">
                <a:solidFill>
                  <a:srgbClr val="524166"/>
                </a:solidFill>
              </a:rPr>
              <a:t>participate in society</a:t>
            </a:r>
            <a:r>
              <a:rPr lang="en-US" sz="2400" dirty="0">
                <a:solidFill>
                  <a:srgbClr val="524166"/>
                </a:solidFill>
              </a:rPr>
              <a:t>; having an income that allows you to meet the cost of living is integral to that, but poverty is more complex than just about income levels.</a:t>
            </a:r>
          </a:p>
          <a:p>
            <a:endParaRPr lang="en-US" sz="1700" dirty="0">
              <a:solidFill>
                <a:schemeClr val="tx1"/>
              </a:solidFill>
              <a:latin typeface="+mn-lt"/>
              <a:ea typeface="+mn-ea"/>
              <a:cs typeface="+mn-cs"/>
            </a:endParaRPr>
          </a:p>
        </p:txBody>
      </p:sp>
    </p:spTree>
    <p:extLst>
      <p:ext uri="{BB962C8B-B14F-4D97-AF65-F5344CB8AC3E}">
        <p14:creationId xmlns:p14="http://schemas.microsoft.com/office/powerpoint/2010/main" val="278341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6F4307-F0D3-4D80-00C2-9161A0F69CD0}"/>
              </a:ext>
            </a:extLst>
          </p:cNvPr>
          <p:cNvSpPr>
            <a:spLocks noGrp="1"/>
          </p:cNvSpPr>
          <p:nvPr>
            <p:ph type="title"/>
          </p:nvPr>
        </p:nvSpPr>
        <p:spPr/>
        <p:txBody>
          <a:bodyPr>
            <a:noAutofit/>
          </a:bodyPr>
          <a:lstStyle/>
          <a:p>
            <a:pPr algn="ctr"/>
            <a:r>
              <a:rPr lang="en-US" sz="3600" dirty="0"/>
              <a:t>Major poverty issues examined in</a:t>
            </a:r>
            <a:br>
              <a:rPr lang="en-US" sz="3600" dirty="0"/>
            </a:br>
            <a:r>
              <a:rPr lang="en-US" sz="3600" dirty="0"/>
              <a:t> consumer research</a:t>
            </a:r>
          </a:p>
        </p:txBody>
      </p:sp>
      <p:graphicFrame>
        <p:nvGraphicFramePr>
          <p:cNvPr id="4" name="Content Placeholder 3">
            <a:extLst>
              <a:ext uri="{FF2B5EF4-FFF2-40B4-BE49-F238E27FC236}">
                <a16:creationId xmlns:a16="http://schemas.microsoft.com/office/drawing/2014/main" id="{EC0225D9-534D-B47A-BB62-329A9DC6EEDC}"/>
              </a:ext>
            </a:extLst>
          </p:cNvPr>
          <p:cNvGraphicFramePr>
            <a:graphicFrameLocks noGrp="1"/>
          </p:cNvGraphicFramePr>
          <p:nvPr>
            <p:ph idx="1"/>
            <p:extLst>
              <p:ext uri="{D42A27DB-BD31-4B8C-83A1-F6EECF244321}">
                <p14:modId xmlns:p14="http://schemas.microsoft.com/office/powerpoint/2010/main" val="3290461547"/>
              </p:ext>
            </p:extLst>
          </p:nvPr>
        </p:nvGraphicFramePr>
        <p:xfrm>
          <a:off x="838200" y="1825625"/>
          <a:ext cx="10515600" cy="5303520"/>
        </p:xfrm>
        <a:graphic>
          <a:graphicData uri="http://schemas.openxmlformats.org/drawingml/2006/table">
            <a:tbl>
              <a:tblPr firstRow="1" bandRow="1">
                <a:tableStyleId>{C083E6E3-FA7D-4D7B-A595-EF9225AFEA82}</a:tableStyleId>
              </a:tblPr>
              <a:tblGrid>
                <a:gridCol w="3505200">
                  <a:extLst>
                    <a:ext uri="{9D8B030D-6E8A-4147-A177-3AD203B41FA5}">
                      <a16:colId xmlns:a16="http://schemas.microsoft.com/office/drawing/2014/main" val="3137982529"/>
                    </a:ext>
                  </a:extLst>
                </a:gridCol>
                <a:gridCol w="3505200">
                  <a:extLst>
                    <a:ext uri="{9D8B030D-6E8A-4147-A177-3AD203B41FA5}">
                      <a16:colId xmlns:a16="http://schemas.microsoft.com/office/drawing/2014/main" val="23630950"/>
                    </a:ext>
                  </a:extLst>
                </a:gridCol>
                <a:gridCol w="3505200">
                  <a:extLst>
                    <a:ext uri="{9D8B030D-6E8A-4147-A177-3AD203B41FA5}">
                      <a16:colId xmlns:a16="http://schemas.microsoft.com/office/drawing/2014/main" val="960967669"/>
                    </a:ext>
                  </a:extLst>
                </a:gridCol>
              </a:tblGrid>
              <a:tr h="347060">
                <a:tc>
                  <a:txBody>
                    <a:bodyPr/>
                    <a:lstStyle/>
                    <a:p>
                      <a:r>
                        <a:rPr lang="en-US" dirty="0">
                          <a:latin typeface="Lato" panose="020F0502020204030203" pitchFamily="34" charset="0"/>
                          <a:ea typeface="Lato" panose="020F0502020204030203" pitchFamily="34" charset="0"/>
                          <a:cs typeface="Lato" panose="020F0502020204030203" pitchFamily="34" charset="0"/>
                        </a:rPr>
                        <a:t>POVERTY ISSUE</a:t>
                      </a:r>
                      <a:endParaRPr lang="en-GB"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SUMMARY</a:t>
                      </a:r>
                      <a:endParaRPr lang="en-GB"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KEY READINGS</a:t>
                      </a:r>
                      <a:endParaRPr lang="en-GB"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760465802"/>
                  </a:ext>
                </a:extLst>
              </a:tr>
              <a:tr h="1908832">
                <a:tc>
                  <a:txBody>
                    <a:bodyPr/>
                    <a:lstStyle/>
                    <a:p>
                      <a:r>
                        <a:rPr lang="en-US" b="1" dirty="0">
                          <a:solidFill>
                            <a:srgbClr val="604B7B"/>
                          </a:solidFill>
                          <a:latin typeface="Lato" panose="020F0502020204030203" pitchFamily="34" charset="0"/>
                          <a:ea typeface="Lato" panose="020F0502020204030203" pitchFamily="34" charset="0"/>
                          <a:cs typeface="Lato" panose="020F0502020204030203" pitchFamily="34" charset="0"/>
                        </a:rPr>
                        <a:t>Material Deprivation</a:t>
                      </a:r>
                      <a:endParaRPr lang="en-GB" b="1" dirty="0">
                        <a:solidFill>
                          <a:srgbClr val="604B7B"/>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Poverty is often examined as restricted income, such as when families are forces to make tradeoffs between fundamental needs of shelter and food. Unfair market conditions’ impact on impoverished consumers.</a:t>
                      </a:r>
                      <a:endParaRPr lang="en-GB"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kern="1200" dirty="0" err="1">
                          <a:solidFill>
                            <a:schemeClr val="tx1"/>
                          </a:solidFill>
                          <a:effectLst/>
                          <a:latin typeface="Lato" panose="020F0502020204030203" pitchFamily="34" charset="0"/>
                          <a:ea typeface="Lato" panose="020F0502020204030203" pitchFamily="34" charset="0"/>
                          <a:cs typeface="Lato" panose="020F0502020204030203" pitchFamily="34" charset="0"/>
                        </a:rPr>
                        <a:t>Alwitt</a:t>
                      </a:r>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 &amp; Donley (1997)</a:t>
                      </a:r>
                    </a:p>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Hill (2005) </a:t>
                      </a:r>
                    </a:p>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Hill et al. (2007)</a:t>
                      </a:r>
                      <a:endParaRPr lang="en-GB"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Viswanathan, Rosa &amp; </a:t>
                      </a:r>
                      <a:r>
                        <a:rPr lang="fr-FR"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Ruth (2010)</a:t>
                      </a:r>
                      <a:endParaRPr lang="en-GB"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187491180"/>
                  </a:ext>
                </a:extLst>
              </a:tr>
              <a:tr h="2429422">
                <a:tc>
                  <a:txBody>
                    <a:bodyPr/>
                    <a:lstStyle/>
                    <a:p>
                      <a:r>
                        <a:rPr lang="en-US" b="1" dirty="0">
                          <a:solidFill>
                            <a:srgbClr val="604B7B"/>
                          </a:solidFill>
                          <a:latin typeface="Lato" panose="020F0502020204030203" pitchFamily="34" charset="0"/>
                          <a:ea typeface="Lato" panose="020F0502020204030203" pitchFamily="34" charset="0"/>
                          <a:cs typeface="Lato" panose="020F0502020204030203" pitchFamily="34" charset="0"/>
                        </a:rPr>
                        <a:t>Consumption Adequacy</a:t>
                      </a:r>
                      <a:endParaRPr lang="en-GB" b="1" dirty="0">
                        <a:solidFill>
                          <a:srgbClr val="604B7B"/>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Critiquing extant framings of poverty, the concept of consumption adequacy points out that the subjective and individualized elements should be incorporated for a more complete understanding of the heterogeneity in consumer experiences of impoverishment. </a:t>
                      </a:r>
                      <a:endParaRPr lang="en-GB"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Hill ( 2005) </a:t>
                      </a:r>
                    </a:p>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Hill, Felice &amp; Ainscough (2007) Martin &amp; Hill (2012)</a:t>
                      </a:r>
                      <a:endParaRPr lang="en-GB"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879608676"/>
                  </a:ext>
                </a:extLst>
              </a:tr>
              <a:tr h="34706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64830007"/>
                  </a:ext>
                </a:extLst>
              </a:tr>
            </a:tbl>
          </a:graphicData>
        </a:graphic>
      </p:graphicFrame>
    </p:spTree>
    <p:extLst>
      <p:ext uri="{BB962C8B-B14F-4D97-AF65-F5344CB8AC3E}">
        <p14:creationId xmlns:p14="http://schemas.microsoft.com/office/powerpoint/2010/main" val="35422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6F4307-F0D3-4D80-00C2-9161A0F69CD0}"/>
              </a:ext>
            </a:extLst>
          </p:cNvPr>
          <p:cNvSpPr>
            <a:spLocks noGrp="1"/>
          </p:cNvSpPr>
          <p:nvPr>
            <p:ph type="title"/>
          </p:nvPr>
        </p:nvSpPr>
        <p:spPr/>
        <p:txBody>
          <a:bodyPr>
            <a:noAutofit/>
          </a:bodyPr>
          <a:lstStyle/>
          <a:p>
            <a:pPr algn="ctr"/>
            <a:r>
              <a:rPr lang="en-US" sz="3600" dirty="0"/>
              <a:t>Major poverty issues examined in</a:t>
            </a:r>
            <a:br>
              <a:rPr lang="en-US" sz="3600" dirty="0"/>
            </a:br>
            <a:r>
              <a:rPr lang="en-US" sz="3600" dirty="0"/>
              <a:t> consumer research</a:t>
            </a:r>
          </a:p>
        </p:txBody>
      </p:sp>
      <p:graphicFrame>
        <p:nvGraphicFramePr>
          <p:cNvPr id="4" name="Content Placeholder 3">
            <a:extLst>
              <a:ext uri="{FF2B5EF4-FFF2-40B4-BE49-F238E27FC236}">
                <a16:creationId xmlns:a16="http://schemas.microsoft.com/office/drawing/2014/main" id="{EC0225D9-534D-B47A-BB62-329A9DC6EEDC}"/>
              </a:ext>
            </a:extLst>
          </p:cNvPr>
          <p:cNvGraphicFramePr>
            <a:graphicFrameLocks noGrp="1"/>
          </p:cNvGraphicFramePr>
          <p:nvPr>
            <p:ph idx="1"/>
            <p:extLst>
              <p:ext uri="{D42A27DB-BD31-4B8C-83A1-F6EECF244321}">
                <p14:modId xmlns:p14="http://schemas.microsoft.com/office/powerpoint/2010/main" val="2917763919"/>
              </p:ext>
            </p:extLst>
          </p:nvPr>
        </p:nvGraphicFramePr>
        <p:xfrm>
          <a:off x="838200" y="1825625"/>
          <a:ext cx="10515600" cy="4856030"/>
        </p:xfrm>
        <a:graphic>
          <a:graphicData uri="http://schemas.openxmlformats.org/drawingml/2006/table">
            <a:tbl>
              <a:tblPr firstRow="1" bandRow="1">
                <a:tableStyleId>{C083E6E3-FA7D-4D7B-A595-EF9225AFEA82}</a:tableStyleId>
              </a:tblPr>
              <a:tblGrid>
                <a:gridCol w="3505200">
                  <a:extLst>
                    <a:ext uri="{9D8B030D-6E8A-4147-A177-3AD203B41FA5}">
                      <a16:colId xmlns:a16="http://schemas.microsoft.com/office/drawing/2014/main" val="3137982529"/>
                    </a:ext>
                  </a:extLst>
                </a:gridCol>
                <a:gridCol w="3505200">
                  <a:extLst>
                    <a:ext uri="{9D8B030D-6E8A-4147-A177-3AD203B41FA5}">
                      <a16:colId xmlns:a16="http://schemas.microsoft.com/office/drawing/2014/main" val="23630950"/>
                    </a:ext>
                  </a:extLst>
                </a:gridCol>
                <a:gridCol w="3505200">
                  <a:extLst>
                    <a:ext uri="{9D8B030D-6E8A-4147-A177-3AD203B41FA5}">
                      <a16:colId xmlns:a16="http://schemas.microsoft.com/office/drawing/2014/main" val="960967669"/>
                    </a:ext>
                  </a:extLst>
                </a:gridCol>
              </a:tblGrid>
              <a:tr h="416335">
                <a:tc>
                  <a:txBody>
                    <a:bodyPr/>
                    <a:lstStyle/>
                    <a:p>
                      <a:r>
                        <a:rPr lang="en-US" dirty="0">
                          <a:latin typeface="Lato" panose="020F0502020204030203" pitchFamily="34" charset="0"/>
                          <a:ea typeface="Lato" panose="020F0502020204030203" pitchFamily="34" charset="0"/>
                          <a:cs typeface="Lato" panose="020F0502020204030203" pitchFamily="34" charset="0"/>
                        </a:rPr>
                        <a:t>POVERTY ISSUE</a:t>
                      </a:r>
                      <a:endParaRPr lang="en-GB"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SUMMARY</a:t>
                      </a:r>
                      <a:endParaRPr lang="en-GB"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KEY READINGS</a:t>
                      </a:r>
                      <a:endParaRPr lang="en-GB"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760465802"/>
                  </a:ext>
                </a:extLst>
              </a:tr>
              <a:tr h="2258474">
                <a:tc>
                  <a:txBody>
                    <a:bodyPr/>
                    <a:lstStyle/>
                    <a:p>
                      <a:r>
                        <a:rPr lang="en-US" b="1" dirty="0">
                          <a:solidFill>
                            <a:srgbClr val="604B7B"/>
                          </a:solidFill>
                          <a:latin typeface="Lato" panose="020F0502020204030203" pitchFamily="34" charset="0"/>
                          <a:ea typeface="Lato" panose="020F0502020204030203" pitchFamily="34" charset="0"/>
                          <a:cs typeface="Lato" panose="020F0502020204030203" pitchFamily="34" charset="0"/>
                        </a:rPr>
                        <a:t>Stigma/Marginalization</a:t>
                      </a:r>
                      <a:endParaRPr lang="en-GB" b="1" dirty="0">
                        <a:solidFill>
                          <a:srgbClr val="604B7B"/>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The impoverished suffer substantial social stigmatization on a daily basis: negative experiences of humiliation and inferiority; lack of agency, moral judgement and devalued in the marketplace.</a:t>
                      </a:r>
                      <a:endParaRPr lang="en-GB"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fr-FR" sz="1800" kern="1200" dirty="0" err="1">
                          <a:solidFill>
                            <a:schemeClr val="tx1"/>
                          </a:solidFill>
                          <a:effectLst/>
                          <a:latin typeface="Lato" panose="020F0502020204030203" pitchFamily="34" charset="0"/>
                          <a:ea typeface="Lato" panose="020F0502020204030203" pitchFamily="34" charset="0"/>
                          <a:cs typeface="Lato" panose="020F0502020204030203" pitchFamily="34" charset="0"/>
                        </a:rPr>
                        <a:t>Adkins</a:t>
                      </a:r>
                      <a:r>
                        <a:rPr lang="fr-FR"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 and Ozanne (2005) </a:t>
                      </a:r>
                      <a:endPar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Hill and Gaines (2007)</a:t>
                      </a:r>
                      <a:endParaRPr lang="en-GB"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Belk, Ger &amp; </a:t>
                      </a:r>
                      <a:r>
                        <a:rPr lang="en-US" sz="1800" kern="1200" dirty="0" err="1">
                          <a:solidFill>
                            <a:schemeClr val="tx1"/>
                          </a:solidFill>
                          <a:effectLst/>
                          <a:latin typeface="Lato" panose="020F0502020204030203" pitchFamily="34" charset="0"/>
                          <a:ea typeface="Lato" panose="020F0502020204030203" pitchFamily="34" charset="0"/>
                          <a:cs typeface="Lato" panose="020F0502020204030203" pitchFamily="34" charset="0"/>
                        </a:rPr>
                        <a:t>Askegaard</a:t>
                      </a:r>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 (2003)</a:t>
                      </a:r>
                      <a:endParaRPr lang="en-GB"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248207257"/>
                  </a:ext>
                </a:extLst>
              </a:tr>
              <a:tr h="1642527">
                <a:tc>
                  <a:txBody>
                    <a:bodyPr/>
                    <a:lstStyle/>
                    <a:p>
                      <a:r>
                        <a:rPr lang="en-US" b="1" dirty="0">
                          <a:solidFill>
                            <a:srgbClr val="604B7B"/>
                          </a:solidFill>
                          <a:latin typeface="Lato" panose="020F0502020204030203" pitchFamily="34" charset="0"/>
                          <a:ea typeface="Lato" panose="020F0502020204030203" pitchFamily="34" charset="0"/>
                          <a:cs typeface="Lato" panose="020F0502020204030203" pitchFamily="34" charset="0"/>
                        </a:rPr>
                        <a:t>Disadvantaged Consumer Groups</a:t>
                      </a:r>
                      <a:endParaRPr lang="en-GB" b="1" dirty="0">
                        <a:solidFill>
                          <a:srgbClr val="604B7B"/>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Prominent examples include marginalization of consumers based on their race and low-income; isolation elderly consumers feel; dimensions of gender and class</a:t>
                      </a:r>
                      <a:endParaRPr lang="en-GB"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Bone, Christensen &amp; Williams (2014) </a:t>
                      </a:r>
                    </a:p>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Hutton (2015)</a:t>
                      </a:r>
                    </a:p>
                    <a:p>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Kang and Ridgway (1996)</a:t>
                      </a:r>
                    </a:p>
                    <a:p>
                      <a:r>
                        <a:rPr lang="en-US" sz="1800" kern="1200" dirty="0" err="1">
                          <a:solidFill>
                            <a:schemeClr val="tx1"/>
                          </a:solidFill>
                          <a:effectLst/>
                          <a:latin typeface="Lato" panose="020F0502020204030203" pitchFamily="34" charset="0"/>
                          <a:ea typeface="Lato" panose="020F0502020204030203" pitchFamily="34" charset="0"/>
                          <a:cs typeface="Lato" panose="020F0502020204030203" pitchFamily="34" charset="0"/>
                        </a:rPr>
                        <a:t>Saatcioglu</a:t>
                      </a:r>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 &amp; </a:t>
                      </a:r>
                      <a:r>
                        <a:rPr lang="en-US" sz="1800" kern="1200" dirty="0" err="1">
                          <a:solidFill>
                            <a:schemeClr val="tx1"/>
                          </a:solidFill>
                          <a:effectLst/>
                          <a:latin typeface="Lato" panose="020F0502020204030203" pitchFamily="34" charset="0"/>
                          <a:ea typeface="Lato" panose="020F0502020204030203" pitchFamily="34" charset="0"/>
                          <a:cs typeface="Lato" panose="020F0502020204030203" pitchFamily="34" charset="0"/>
                        </a:rPr>
                        <a:t>Ozanne</a:t>
                      </a:r>
                      <a:r>
                        <a:rPr lang="en-US" sz="180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 (2013) </a:t>
                      </a:r>
                      <a:endParaRPr lang="en-GB"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774723916"/>
                  </a:ext>
                </a:extLst>
              </a:tr>
              <a:tr h="416335">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64830007"/>
                  </a:ext>
                </a:extLst>
              </a:tr>
            </a:tbl>
          </a:graphicData>
        </a:graphic>
      </p:graphicFrame>
    </p:spTree>
    <p:extLst>
      <p:ext uri="{BB962C8B-B14F-4D97-AF65-F5344CB8AC3E}">
        <p14:creationId xmlns:p14="http://schemas.microsoft.com/office/powerpoint/2010/main" val="84099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AA93-C6B0-E8B8-62D8-1F850D57BF6C}"/>
              </a:ext>
            </a:extLst>
          </p:cNvPr>
          <p:cNvSpPr>
            <a:spLocks noGrp="1"/>
          </p:cNvSpPr>
          <p:nvPr>
            <p:ph type="title"/>
          </p:nvPr>
        </p:nvSpPr>
        <p:spPr>
          <a:xfrm>
            <a:off x="838200" y="463296"/>
            <a:ext cx="10515600" cy="1048512"/>
          </a:xfrm>
        </p:spPr>
        <p:txBody>
          <a:bodyPr>
            <a:normAutofit/>
          </a:bodyPr>
          <a:lstStyle/>
          <a:p>
            <a:pPr algn="ctr"/>
            <a:r>
              <a:rPr lang="en-GB" sz="4400" b="1" dirty="0">
                <a:latin typeface="Lato" panose="020F0502020204030203" pitchFamily="34" charset="0"/>
                <a:ea typeface="Lato" panose="020F0502020204030203" pitchFamily="34" charset="0"/>
                <a:cs typeface="Lato" panose="020F0502020204030203" pitchFamily="34" charset="0"/>
              </a:rPr>
              <a:t>Consumption adequacy</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D2578C2E-64C2-F5A2-3546-03098181567E}"/>
              </a:ext>
            </a:extLst>
          </p:cNvPr>
          <p:cNvSpPr>
            <a:spLocks noGrp="1"/>
          </p:cNvSpPr>
          <p:nvPr>
            <p:ph idx="1"/>
          </p:nvPr>
        </p:nvSpPr>
        <p:spPr/>
        <p:txBody>
          <a:bodyPr/>
          <a:lstStyle/>
          <a:p>
            <a:r>
              <a:rPr lang="en-US" b="1" dirty="0">
                <a:effectLst/>
              </a:rPr>
              <a:t>Consumption adequacy </a:t>
            </a:r>
            <a:r>
              <a:rPr lang="en-US" dirty="0">
                <a:effectLst/>
              </a:rPr>
              <a:t>is a baseline of goods and services that are required to meet basic needs essential for survival (e.g. clean water, clothing, healthy food) so that they can “rise above a short-term focus on continued existence” and are able to concentrate on the fulfilling higher-order needs such as self-expression (Hill 2005). </a:t>
            </a:r>
          </a:p>
          <a:p>
            <a:endParaRPr lang="en-US" dirty="0"/>
          </a:p>
          <a:p>
            <a:r>
              <a:rPr lang="en-GB" dirty="0"/>
              <a:t>Identifies the temporal aspects of poverty that manifest through fluctuating and diminishing </a:t>
            </a:r>
            <a:r>
              <a:rPr lang="en-GB" i="1" dirty="0"/>
              <a:t>resources</a:t>
            </a:r>
            <a:endParaRPr lang="en-GB" dirty="0">
              <a:effectLst/>
            </a:endParaRPr>
          </a:p>
          <a:p>
            <a:endParaRPr lang="en-GB" dirty="0"/>
          </a:p>
        </p:txBody>
      </p:sp>
    </p:spTree>
    <p:extLst>
      <p:ext uri="{BB962C8B-B14F-4D97-AF65-F5344CB8AC3E}">
        <p14:creationId xmlns:p14="http://schemas.microsoft.com/office/powerpoint/2010/main" val="163012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6F4307-F0D3-4D80-00C2-9161A0F69CD0}"/>
              </a:ext>
            </a:extLst>
          </p:cNvPr>
          <p:cNvSpPr>
            <a:spLocks noGrp="1"/>
          </p:cNvSpPr>
          <p:nvPr>
            <p:ph type="title"/>
          </p:nvPr>
        </p:nvSpPr>
        <p:spPr>
          <a:xfrm>
            <a:off x="838200" y="438912"/>
            <a:ext cx="10515600" cy="1097280"/>
          </a:xfrm>
        </p:spPr>
        <p:txBody>
          <a:bodyPr>
            <a:noAutofit/>
          </a:bodyPr>
          <a:lstStyle/>
          <a:p>
            <a:pPr algn="ctr"/>
            <a:r>
              <a:rPr lang="en-US" dirty="0"/>
              <a:t>Consumer experiences of poverty </a:t>
            </a:r>
          </a:p>
        </p:txBody>
      </p:sp>
      <p:sp>
        <p:nvSpPr>
          <p:cNvPr id="2" name="Content Placeholder 1">
            <a:extLst>
              <a:ext uri="{FF2B5EF4-FFF2-40B4-BE49-F238E27FC236}">
                <a16:creationId xmlns:a16="http://schemas.microsoft.com/office/drawing/2014/main" id="{FE7C75E2-A201-7DDC-A71B-A4D6928DD9A1}"/>
              </a:ext>
            </a:extLst>
          </p:cNvPr>
          <p:cNvSpPr>
            <a:spLocks noGrp="1"/>
          </p:cNvSpPr>
          <p:nvPr>
            <p:ph idx="1"/>
          </p:nvPr>
        </p:nvSpPr>
        <p:spPr>
          <a:xfrm>
            <a:off x="231648" y="1825625"/>
            <a:ext cx="11679936" cy="4351338"/>
          </a:xfrm>
        </p:spPr>
        <p:txBody>
          <a:bodyPr>
            <a:noAutofit/>
          </a:bodyPr>
          <a:lstStyle/>
          <a:p>
            <a:r>
              <a:rPr lang="en-GB" sz="2400" b="1" dirty="0"/>
              <a:t>Poverty is also experienced as a </a:t>
            </a:r>
            <a:r>
              <a:rPr lang="en-GB" sz="2400" b="1" i="1" dirty="0"/>
              <a:t>process</a:t>
            </a:r>
          </a:p>
          <a:p>
            <a:pPr lvl="1"/>
            <a:r>
              <a:rPr lang="en-US" sz="2000" dirty="0"/>
              <a:t>The interpersonal experiences that emerge out of the individual's relationships with others (e.g., stigmatization) can be detrimental to someone's ability to get out of poverty</a:t>
            </a:r>
            <a:endParaRPr lang="en-GB" sz="2000" b="1" i="1" dirty="0"/>
          </a:p>
          <a:p>
            <a:endParaRPr lang="en-GB" sz="2400" b="1" i="1" dirty="0"/>
          </a:p>
          <a:p>
            <a:r>
              <a:rPr lang="en-GB" sz="2400" b="1" dirty="0"/>
              <a:t>Loss and gain resource cycles </a:t>
            </a:r>
          </a:p>
          <a:p>
            <a:pPr lvl="1"/>
            <a:r>
              <a:rPr lang="en-GB" sz="2000" dirty="0"/>
              <a:t>Poverty means managing scarce resource for consumption which are unstable</a:t>
            </a:r>
          </a:p>
          <a:p>
            <a:pPr lvl="1"/>
            <a:r>
              <a:rPr lang="en-GB" sz="2000" dirty="0"/>
              <a:t>This lack of stability exposes consumers leaving them more vulnerable to unpredictable resource trajectories</a:t>
            </a:r>
          </a:p>
          <a:p>
            <a:endParaRPr lang="en-GB" sz="2400" dirty="0"/>
          </a:p>
          <a:p>
            <a:r>
              <a:rPr lang="en-GB" sz="2400" b="1" dirty="0"/>
              <a:t>Resource trajectories of consumers vary greatly:</a:t>
            </a:r>
            <a:endParaRPr lang="en-GB" sz="2400" dirty="0"/>
          </a:p>
          <a:p>
            <a:pPr lvl="1"/>
            <a:r>
              <a:rPr lang="en-GB" sz="2000" dirty="0"/>
              <a:t>Shocks</a:t>
            </a:r>
          </a:p>
          <a:p>
            <a:pPr lvl="1"/>
            <a:r>
              <a:rPr lang="en-GB" sz="2000" dirty="0"/>
              <a:t>Wear and tear</a:t>
            </a:r>
          </a:p>
          <a:p>
            <a:pPr lvl="1"/>
            <a:r>
              <a:rPr lang="en-GB" sz="2000" dirty="0"/>
              <a:t>Edges/Cliffs</a:t>
            </a:r>
            <a:endParaRPr lang="en-US" sz="2000" dirty="0"/>
          </a:p>
        </p:txBody>
      </p:sp>
    </p:spTree>
    <p:extLst>
      <p:ext uri="{BB962C8B-B14F-4D97-AF65-F5344CB8AC3E}">
        <p14:creationId xmlns:p14="http://schemas.microsoft.com/office/powerpoint/2010/main" val="397615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AA93-C6B0-E8B8-62D8-1F850D57BF6C}"/>
              </a:ext>
            </a:extLst>
          </p:cNvPr>
          <p:cNvSpPr>
            <a:spLocks noGrp="1"/>
          </p:cNvSpPr>
          <p:nvPr>
            <p:ph type="title"/>
          </p:nvPr>
        </p:nvSpPr>
        <p:spPr>
          <a:xfrm>
            <a:off x="838200" y="487680"/>
            <a:ext cx="10515600" cy="1085088"/>
          </a:xfrm>
        </p:spPr>
        <p:txBody>
          <a:bodyPr>
            <a:normAutofit/>
          </a:bodyPr>
          <a:lstStyle/>
          <a:p>
            <a:pPr algn="ctr"/>
            <a:r>
              <a:rPr lang="en-US" dirty="0"/>
              <a:t>Consumer resource trajectories</a:t>
            </a:r>
          </a:p>
        </p:txBody>
      </p:sp>
      <p:pic>
        <p:nvPicPr>
          <p:cNvPr id="4" name="Content Placeholder 3" descr="Diagram&#10;&#10;Description automatically generated">
            <a:extLst>
              <a:ext uri="{FF2B5EF4-FFF2-40B4-BE49-F238E27FC236}">
                <a16:creationId xmlns:a16="http://schemas.microsoft.com/office/drawing/2014/main" id="{544A0956-532B-C248-7CCE-26DC66F1A3ED}"/>
              </a:ext>
            </a:extLst>
          </p:cNvPr>
          <p:cNvPicPr>
            <a:picLocks noGrp="1" noChangeAspect="1"/>
          </p:cNvPicPr>
          <p:nvPr>
            <p:ph idx="1"/>
          </p:nvPr>
        </p:nvPicPr>
        <p:blipFill rotWithShape="1">
          <a:blip r:embed="rId3"/>
          <a:srcRect r="-10" b="2469"/>
          <a:stretch/>
        </p:blipFill>
        <p:spPr>
          <a:xfrm>
            <a:off x="2537781" y="1728404"/>
            <a:ext cx="7347479" cy="4932000"/>
          </a:xfrm>
          <a:prstGeom prst="rect">
            <a:avLst/>
          </a:prstGeom>
          <a:effectLst/>
        </p:spPr>
      </p:pic>
      <p:sp>
        <p:nvSpPr>
          <p:cNvPr id="6" name="TextBox 5">
            <a:extLst>
              <a:ext uri="{FF2B5EF4-FFF2-40B4-BE49-F238E27FC236}">
                <a16:creationId xmlns:a16="http://schemas.microsoft.com/office/drawing/2014/main" id="{604A1975-03E7-F05B-780F-8A342EAB6549}"/>
              </a:ext>
            </a:extLst>
          </p:cNvPr>
          <p:cNvSpPr txBox="1"/>
          <p:nvPr/>
        </p:nvSpPr>
        <p:spPr>
          <a:xfrm>
            <a:off x="0" y="6550223"/>
            <a:ext cx="6096000" cy="307777"/>
          </a:xfrm>
          <a:prstGeom prst="rect">
            <a:avLst/>
          </a:prstGeom>
          <a:noFill/>
        </p:spPr>
        <p:txBody>
          <a:bodyPr wrap="square">
            <a:spAutoFit/>
          </a:bodyPr>
          <a:lstStyle/>
          <a:p>
            <a:pPr marL="0" indent="0">
              <a:buNone/>
            </a:pPr>
            <a:r>
              <a:rPr lang="en-US" sz="1400" i="1" u="sng" dirty="0">
                <a:latin typeface="Lato" panose="020F0502020204030203" pitchFamily="34" charset="0"/>
                <a:ea typeface="Lato" panose="020F0502020204030203" pitchFamily="34" charset="0"/>
                <a:cs typeface="Lato" panose="020F0502020204030203" pitchFamily="34" charset="0"/>
              </a:rPr>
              <a:t>Source</a:t>
            </a:r>
            <a:r>
              <a:rPr lang="en-US" sz="1400" i="1" dirty="0">
                <a:latin typeface="Lato" panose="020F0502020204030203" pitchFamily="34" charset="0"/>
                <a:ea typeface="Lato" panose="020F0502020204030203" pitchFamily="34" charset="0"/>
                <a:cs typeface="Lato" panose="020F0502020204030203" pitchFamily="34" charset="0"/>
              </a:rPr>
              <a:t>: Blocker et al (2023)</a:t>
            </a:r>
            <a:endParaRPr lang="en-GB" sz="14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54534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AA93-C6B0-E8B8-62D8-1F850D57BF6C}"/>
              </a:ext>
            </a:extLst>
          </p:cNvPr>
          <p:cNvSpPr>
            <a:spLocks noGrp="1"/>
          </p:cNvSpPr>
          <p:nvPr>
            <p:ph type="title"/>
          </p:nvPr>
        </p:nvSpPr>
        <p:spPr>
          <a:xfrm>
            <a:off x="838200" y="451104"/>
            <a:ext cx="10515600" cy="1219200"/>
          </a:xfrm>
        </p:spPr>
        <p:txBody>
          <a:bodyPr>
            <a:normAutofit/>
          </a:bodyPr>
          <a:lstStyle/>
          <a:p>
            <a:pPr algn="ctr"/>
            <a:r>
              <a:rPr lang="en-US" dirty="0"/>
              <a:t>Resilient pathways for well-being</a:t>
            </a:r>
          </a:p>
        </p:txBody>
      </p:sp>
      <p:pic>
        <p:nvPicPr>
          <p:cNvPr id="4" name="Content Placeholder 3">
            <a:extLst>
              <a:ext uri="{FF2B5EF4-FFF2-40B4-BE49-F238E27FC236}">
                <a16:creationId xmlns:a16="http://schemas.microsoft.com/office/drawing/2014/main" id="{097250E4-7475-A471-8BBB-A764BA22D3CF}"/>
              </a:ext>
            </a:extLst>
          </p:cNvPr>
          <p:cNvPicPr>
            <a:picLocks noGrp="1" noChangeAspect="1"/>
          </p:cNvPicPr>
          <p:nvPr>
            <p:ph idx="1"/>
          </p:nvPr>
        </p:nvPicPr>
        <p:blipFill>
          <a:blip r:embed="rId3"/>
          <a:stretch>
            <a:fillRect/>
          </a:stretch>
        </p:blipFill>
        <p:spPr>
          <a:xfrm>
            <a:off x="5222649" y="1764665"/>
            <a:ext cx="7566759" cy="4351338"/>
          </a:xfrm>
          <a:prstGeom prst="rect">
            <a:avLst/>
          </a:prstGeom>
        </p:spPr>
      </p:pic>
      <p:sp>
        <p:nvSpPr>
          <p:cNvPr id="6" name="TextBox 5">
            <a:extLst>
              <a:ext uri="{FF2B5EF4-FFF2-40B4-BE49-F238E27FC236}">
                <a16:creationId xmlns:a16="http://schemas.microsoft.com/office/drawing/2014/main" id="{269A0823-8203-3BAB-3500-B9F0621AC536}"/>
              </a:ext>
            </a:extLst>
          </p:cNvPr>
          <p:cNvSpPr txBox="1"/>
          <p:nvPr/>
        </p:nvSpPr>
        <p:spPr>
          <a:xfrm>
            <a:off x="329184" y="2165110"/>
            <a:ext cx="5766816" cy="4154984"/>
          </a:xfrm>
          <a:prstGeom prst="rect">
            <a:avLst/>
          </a:prstGeom>
          <a:noFill/>
        </p:spPr>
        <p:txBody>
          <a:bodyPr wrap="square">
            <a:spAutoFit/>
          </a:bodyPr>
          <a:lstStyle/>
          <a:p>
            <a:pPr marL="342900" indent="-342900" algn="l">
              <a:buFont typeface="Arial" panose="020B0604020202020204" pitchFamily="34" charset="0"/>
              <a:buChar char="•"/>
            </a:pPr>
            <a:r>
              <a:rPr lang="en-GB" sz="2400" dirty="0">
                <a:solidFill>
                  <a:srgbClr val="56436D"/>
                </a:solidFill>
                <a:latin typeface="Lato" panose="020F0502020204030203" pitchFamily="34" charset="0"/>
                <a:ea typeface="Lato" panose="020F0502020204030203" pitchFamily="34" charset="0"/>
                <a:cs typeface="Lato" panose="020F0502020204030203" pitchFamily="34" charset="0"/>
              </a:rPr>
              <a:t>R</a:t>
            </a:r>
            <a:r>
              <a:rPr lang="en-GB" sz="2400" b="0" i="0" u="none" strike="noStrike" baseline="0" dirty="0">
                <a:solidFill>
                  <a:srgbClr val="56436D"/>
                </a:solidFill>
                <a:latin typeface="Lato" panose="020F0502020204030203" pitchFamily="34" charset="0"/>
                <a:ea typeface="Lato" panose="020F0502020204030203" pitchFamily="34" charset="0"/>
                <a:cs typeface="Lato" panose="020F0502020204030203" pitchFamily="34" charset="0"/>
              </a:rPr>
              <a:t>esilient pathways </a:t>
            </a:r>
            <a:r>
              <a:rPr lang="en-GB" b="0" i="0" u="none" strike="noStrike" baseline="0" dirty="0">
                <a:solidFill>
                  <a:srgbClr val="56436D"/>
                </a:solidFill>
                <a:latin typeface="Lato" panose="020F0502020204030203" pitchFamily="34" charset="0"/>
                <a:ea typeface="Lato" panose="020F0502020204030203" pitchFamily="34" charset="0"/>
                <a:cs typeface="Lato" panose="020F0502020204030203" pitchFamily="34" charset="0"/>
              </a:rPr>
              <a:t>(Hutton 2016) </a:t>
            </a:r>
          </a:p>
          <a:p>
            <a:pPr marL="342900" indent="-342900" algn="l">
              <a:buFont typeface="Arial" panose="020B0604020202020204" pitchFamily="34" charset="0"/>
              <a:buChar char="•"/>
            </a:pPr>
            <a:endParaRPr lang="en-GB" sz="2400" dirty="0">
              <a:solidFill>
                <a:srgbClr val="56436D"/>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US" sz="2400" dirty="0">
                <a:solidFill>
                  <a:srgbClr val="56436D"/>
                </a:solidFill>
                <a:latin typeface="Lato" panose="020F0502020204030203" pitchFamily="34" charset="0"/>
                <a:ea typeface="Lato" panose="020F0502020204030203" pitchFamily="34" charset="0"/>
                <a:cs typeface="Lato" panose="020F0502020204030203" pitchFamily="34" charset="0"/>
              </a:rPr>
              <a:t>M</a:t>
            </a:r>
            <a:r>
              <a:rPr lang="en-US" sz="2400" b="0" i="0" u="none" strike="noStrike" baseline="0" dirty="0">
                <a:solidFill>
                  <a:srgbClr val="56436D"/>
                </a:solidFill>
                <a:latin typeface="Lato" panose="020F0502020204030203" pitchFamily="34" charset="0"/>
                <a:ea typeface="Lato" panose="020F0502020204030203" pitchFamily="34" charset="0"/>
                <a:cs typeface="Lato" panose="020F0502020204030203" pitchFamily="34" charset="0"/>
              </a:rPr>
              <a:t>ultidimensional coping resources for positive </a:t>
            </a:r>
            <a:r>
              <a:rPr lang="en-GB" sz="2400" b="0" i="0" u="none" strike="noStrike" baseline="0" dirty="0">
                <a:solidFill>
                  <a:srgbClr val="56436D"/>
                </a:solidFill>
                <a:latin typeface="Lato" panose="020F0502020204030203" pitchFamily="34" charset="0"/>
                <a:ea typeface="Lato" panose="020F0502020204030203" pitchFamily="34" charset="0"/>
                <a:cs typeface="Lato" panose="020F0502020204030203" pitchFamily="34" charset="0"/>
              </a:rPr>
              <a:t>adaptation</a:t>
            </a:r>
            <a:r>
              <a:rPr lang="en-GB" sz="2400" dirty="0">
                <a:solidFill>
                  <a:srgbClr val="56436D"/>
                </a:solidFill>
                <a:latin typeface="Lato" panose="020F0502020204030203" pitchFamily="34" charset="0"/>
                <a:ea typeface="Lato" panose="020F0502020204030203" pitchFamily="34" charset="0"/>
                <a:cs typeface="Lato" panose="020F0502020204030203" pitchFamily="34" charset="0"/>
              </a:rPr>
              <a:t> during economic vulnerability</a:t>
            </a:r>
            <a:endParaRPr lang="en-GB" sz="2400" b="0" i="0" u="none" strike="noStrike" baseline="0" dirty="0">
              <a:solidFill>
                <a:srgbClr val="56436D"/>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endParaRPr lang="en-GB" sz="2400" b="0" i="0" u="none" strike="noStrike" baseline="0" dirty="0">
              <a:solidFill>
                <a:srgbClr val="56436D"/>
              </a:solidFill>
              <a:latin typeface="Lato" panose="020F0502020204030203" pitchFamily="34" charset="0"/>
              <a:ea typeface="Lato" panose="020F0502020204030203" pitchFamily="34" charset="0"/>
              <a:cs typeface="Lato" panose="020F0502020204030203" pitchFamily="34" charset="0"/>
            </a:endParaRPr>
          </a:p>
          <a:p>
            <a:pPr marL="342900" indent="-342900" algn="l">
              <a:buFont typeface="Arial" panose="020B0604020202020204" pitchFamily="34" charset="0"/>
              <a:buChar char="•"/>
            </a:pPr>
            <a:r>
              <a:rPr lang="en-GB" sz="2400" b="0" i="0" u="none" strike="noStrike" baseline="0" dirty="0">
                <a:solidFill>
                  <a:srgbClr val="56436D"/>
                </a:solidFill>
                <a:latin typeface="Lato" panose="020F0502020204030203" pitchFamily="34" charset="0"/>
                <a:ea typeface="Lato" panose="020F0502020204030203" pitchFamily="34" charset="0"/>
                <a:cs typeface="Lato" panose="020F0502020204030203" pitchFamily="34" charset="0"/>
              </a:rPr>
              <a:t>Distinct</a:t>
            </a:r>
            <a:r>
              <a:rPr lang="en-GB" sz="2400" dirty="0">
                <a:solidFill>
                  <a:srgbClr val="56436D"/>
                </a:solidFill>
                <a:latin typeface="Lato" panose="020F0502020204030203" pitchFamily="34" charset="0"/>
                <a:ea typeface="Lato" panose="020F0502020204030203" pitchFamily="34" charset="0"/>
                <a:cs typeface="Lato" panose="020F0502020204030203" pitchFamily="34" charset="0"/>
              </a:rPr>
              <a:t> </a:t>
            </a:r>
            <a:r>
              <a:rPr lang="en-US" sz="2400" b="0" i="0" u="none" strike="noStrike" baseline="0" dirty="0">
                <a:solidFill>
                  <a:srgbClr val="56436D"/>
                </a:solidFill>
                <a:latin typeface="Lato" panose="020F0502020204030203" pitchFamily="34" charset="0"/>
                <a:ea typeface="Lato" panose="020F0502020204030203" pitchFamily="34" charset="0"/>
                <a:cs typeface="Lato" panose="020F0502020204030203" pitchFamily="34" charset="0"/>
              </a:rPr>
              <a:t>trajectories to well-being and overturn deficit-focused views about how those facing consumer poverty, (re)assert themselves </a:t>
            </a:r>
            <a:r>
              <a:rPr lang="en-GB" sz="2400" b="0" i="0" u="none" strike="noStrike" baseline="0" dirty="0">
                <a:solidFill>
                  <a:srgbClr val="56436D"/>
                </a:solidFill>
                <a:latin typeface="Lato" panose="020F0502020204030203" pitchFamily="34" charset="0"/>
                <a:ea typeface="Lato" panose="020F0502020204030203" pitchFamily="34" charset="0"/>
                <a:cs typeface="Lato" panose="020F0502020204030203" pitchFamily="34" charset="0"/>
              </a:rPr>
              <a:t>in vulnerable consumption contexts.</a:t>
            </a:r>
            <a:endParaRPr lang="en-GB" sz="2400" dirty="0">
              <a:solidFill>
                <a:srgbClr val="56436D"/>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11466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86F4307-F0D3-4D80-00C2-9161A0F69CD0}"/>
              </a:ext>
            </a:extLst>
          </p:cNvPr>
          <p:cNvSpPr>
            <a:spLocks noGrp="1"/>
          </p:cNvSpPr>
          <p:nvPr>
            <p:ph type="title"/>
          </p:nvPr>
        </p:nvSpPr>
        <p:spPr>
          <a:xfrm>
            <a:off x="1273867" y="661480"/>
            <a:ext cx="4646904" cy="1624520"/>
          </a:xfrm>
        </p:spPr>
        <p:txBody>
          <a:bodyPr anchor="ctr">
            <a:normAutofit/>
          </a:bodyPr>
          <a:lstStyle/>
          <a:p>
            <a:r>
              <a:rPr lang="en-US" dirty="0"/>
              <a:t>Questions </a:t>
            </a:r>
          </a:p>
        </p:txBody>
      </p:sp>
      <p:sp>
        <p:nvSpPr>
          <p:cNvPr id="4" name="Content Placeholder 3">
            <a:extLst>
              <a:ext uri="{FF2B5EF4-FFF2-40B4-BE49-F238E27FC236}">
                <a16:creationId xmlns:a16="http://schemas.microsoft.com/office/drawing/2014/main" id="{9AB297F0-D3E8-2753-50EA-5F2D9F312DE7}"/>
              </a:ext>
            </a:extLst>
          </p:cNvPr>
          <p:cNvSpPr>
            <a:spLocks noGrp="1"/>
          </p:cNvSpPr>
          <p:nvPr>
            <p:ph idx="1"/>
          </p:nvPr>
        </p:nvSpPr>
        <p:spPr>
          <a:xfrm>
            <a:off x="0" y="2794691"/>
            <a:ext cx="6096000" cy="4947229"/>
          </a:xfrm>
        </p:spPr>
        <p:txBody>
          <a:bodyPr anchor="ctr">
            <a:normAutofit/>
          </a:bodyPr>
          <a:lstStyle/>
          <a:p>
            <a:pPr marL="457200" indent="-457200">
              <a:buFont typeface="+mj-lt"/>
              <a:buAutoNum type="arabicPeriod"/>
            </a:pPr>
            <a:r>
              <a:rPr lang="en-US" sz="2000" dirty="0"/>
              <a:t>Can you identify 3 additional Myths of Poverty?</a:t>
            </a:r>
          </a:p>
          <a:p>
            <a:pPr marL="457200" indent="-457200">
              <a:buFont typeface="+mj-lt"/>
              <a:buAutoNum type="arabicPeriod"/>
            </a:pPr>
            <a:endParaRPr lang="en-US" sz="2000" dirty="0"/>
          </a:p>
          <a:p>
            <a:pPr marL="457200" indent="-457200">
              <a:buFont typeface="+mj-lt"/>
              <a:buAutoNum type="arabicPeriod"/>
            </a:pPr>
            <a:r>
              <a:rPr lang="en-US" sz="2000" dirty="0"/>
              <a:t>What role does the media play in creating and/or reinforcing such myths?</a:t>
            </a:r>
          </a:p>
          <a:p>
            <a:pPr marL="457200" indent="-457200">
              <a:buFont typeface="+mj-lt"/>
              <a:buAutoNum type="arabicPeriod"/>
            </a:pPr>
            <a:endParaRPr lang="en-US" sz="2000" dirty="0"/>
          </a:p>
          <a:p>
            <a:pPr marL="457200" indent="-457200">
              <a:buFont typeface="+mj-lt"/>
              <a:buAutoNum type="arabicPeriod"/>
            </a:pPr>
            <a:r>
              <a:rPr lang="en-IE" sz="2000" dirty="0"/>
              <a:t>How do social representations of poverty impact on consumers’ lived experience?</a:t>
            </a:r>
          </a:p>
          <a:p>
            <a:pPr marL="457200" indent="-457200">
              <a:buFont typeface="+mj-lt"/>
              <a:buAutoNum type="arabicPeriod"/>
            </a:pPr>
            <a:endParaRPr lang="en-IE" sz="2000" dirty="0"/>
          </a:p>
          <a:p>
            <a:pPr marL="457200" indent="-457200">
              <a:buFont typeface="+mj-lt"/>
              <a:buAutoNum type="arabicPeriod"/>
            </a:pPr>
            <a:r>
              <a:rPr lang="en-IE" sz="2000" dirty="0"/>
              <a:t>List and discuss the types of resources consumers experiencing poverty need to maximize their well-being?</a:t>
            </a:r>
          </a:p>
          <a:p>
            <a:pPr marL="457200" indent="-457200">
              <a:buFont typeface="+mj-lt"/>
              <a:buAutoNum type="arabicPeriod"/>
            </a:pPr>
            <a:endParaRPr lang="en-IE" sz="2400" dirty="0"/>
          </a:p>
          <a:p>
            <a:pPr marL="457200" indent="-457200">
              <a:buFont typeface="+mj-lt"/>
              <a:buAutoNum type="arabicPeriod"/>
            </a:pPr>
            <a:endParaRPr lang="en-IE" sz="2000" dirty="0"/>
          </a:p>
          <a:p>
            <a:endParaRPr lang="en-US" sz="2000" dirty="0"/>
          </a:p>
          <a:p>
            <a:endParaRPr lang="en-GB" sz="2000" dirty="0"/>
          </a:p>
        </p:txBody>
      </p:sp>
      <p:pic>
        <p:nvPicPr>
          <p:cNvPr id="6" name="Picture 5" descr="A light bulb made of paper&#10;&#10;Description automatically generated">
            <a:extLst>
              <a:ext uri="{FF2B5EF4-FFF2-40B4-BE49-F238E27FC236}">
                <a16:creationId xmlns:a16="http://schemas.microsoft.com/office/drawing/2014/main" id="{80D5A12D-D2EA-9F8F-EDFB-DE4B3E4EE88D}"/>
              </a:ext>
            </a:extLst>
          </p:cNvPr>
          <p:cNvPicPr>
            <a:picLocks noChangeAspect="1"/>
          </p:cNvPicPr>
          <p:nvPr/>
        </p:nvPicPr>
        <p:blipFill>
          <a:blip r:embed="rId3">
            <a:extLst>
              <a:ext uri="{28A0092B-C50C-407E-A947-70E740481C1C}">
                <a14:useLocalDpi xmlns:a14="http://schemas.microsoft.com/office/drawing/2010/main" val="0"/>
              </a:ext>
            </a:extLst>
          </a:blip>
          <a:srcRect l="19941" r="19102" b="-1"/>
          <a:stretch/>
        </p:blipFill>
        <p:spPr>
          <a:xfrm>
            <a:off x="6096000" y="1"/>
            <a:ext cx="6102825" cy="6858000"/>
          </a:xfrm>
          <a:prstGeom prst="rect">
            <a:avLst/>
          </a:prstGeom>
        </p:spPr>
      </p:pic>
    </p:spTree>
    <p:extLst>
      <p:ext uri="{BB962C8B-B14F-4D97-AF65-F5344CB8AC3E}">
        <p14:creationId xmlns:p14="http://schemas.microsoft.com/office/powerpoint/2010/main" val="3050656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7C75E2-A201-7DDC-A71B-A4D6928DD9A1}"/>
              </a:ext>
            </a:extLst>
          </p:cNvPr>
          <p:cNvSpPr>
            <a:spLocks noGrp="1"/>
          </p:cNvSpPr>
          <p:nvPr>
            <p:ph idx="1"/>
          </p:nvPr>
        </p:nvSpPr>
        <p:spPr>
          <a:xfrm>
            <a:off x="838200" y="1739576"/>
            <a:ext cx="10515600" cy="5856040"/>
          </a:xfrm>
        </p:spPr>
        <p:txBody>
          <a:bodyPr>
            <a:normAutofit/>
          </a:bodyPr>
          <a:lstStyle/>
          <a:p>
            <a:r>
              <a:rPr lang="en-GB" sz="1800" kern="0" dirty="0">
                <a:effectLst/>
              </a:rPr>
              <a:t>Blocker, C., Zhang, J. Z.,</a:t>
            </a:r>
            <a:r>
              <a:rPr lang="en-GB" sz="1800" kern="100" dirty="0"/>
              <a:t> </a:t>
            </a:r>
            <a:r>
              <a:rPr lang="en-GB" sz="1800" kern="0" dirty="0">
                <a:effectLst/>
              </a:rPr>
              <a:t>Hill, R. P., Roux, C., Hutton, M., Corus, C., Dorsey, J., &amp; Minton, E. (2022). Rethinking</a:t>
            </a:r>
            <a:r>
              <a:rPr lang="en-GB" sz="1800" kern="100" dirty="0"/>
              <a:t> </a:t>
            </a:r>
            <a:r>
              <a:rPr lang="en-GB" sz="1800" kern="0" dirty="0">
                <a:effectLst/>
              </a:rPr>
              <a:t>scarcity and poverty: Building bridges for shared</a:t>
            </a:r>
            <a:r>
              <a:rPr lang="en-GB" sz="1800" kern="100" dirty="0"/>
              <a:t> </a:t>
            </a:r>
            <a:r>
              <a:rPr lang="en-GB" sz="1800" kern="0" dirty="0">
                <a:effectLst/>
              </a:rPr>
              <a:t>insight and impact. </a:t>
            </a:r>
            <a:r>
              <a:rPr lang="en-GB" sz="1800" i="1" kern="0" dirty="0">
                <a:effectLst/>
              </a:rPr>
              <a:t>Journal of Consumer</a:t>
            </a:r>
            <a:r>
              <a:rPr lang="en-GB" sz="1800" kern="100" dirty="0"/>
              <a:t> </a:t>
            </a:r>
            <a:r>
              <a:rPr lang="en-GB" sz="1800" i="1" kern="0" dirty="0">
                <a:effectLst/>
              </a:rPr>
              <a:t>Psychology</a:t>
            </a:r>
            <a:r>
              <a:rPr lang="en-GB" sz="1800" kern="0" dirty="0">
                <a:effectLst/>
              </a:rPr>
              <a:t>, </a:t>
            </a:r>
            <a:r>
              <a:rPr lang="en-GB" sz="1800" dirty="0">
                <a:effectLst/>
              </a:rPr>
              <a:t>33(3); 489-509</a:t>
            </a:r>
          </a:p>
          <a:p>
            <a:endParaRPr lang="en-GB" sz="1800" dirty="0">
              <a:effectLst/>
            </a:endParaRPr>
          </a:p>
          <a:p>
            <a:r>
              <a:rPr lang="en-GB" sz="1800" kern="100" dirty="0">
                <a:effectLst/>
              </a:rPr>
              <a:t>Bray R., De Laat M., </a:t>
            </a:r>
            <a:r>
              <a:rPr lang="en-GB" sz="1800" kern="100" dirty="0" err="1">
                <a:effectLst/>
              </a:rPr>
              <a:t>Godinot</a:t>
            </a:r>
            <a:r>
              <a:rPr lang="en-GB" sz="1800" kern="100" dirty="0">
                <a:effectLst/>
              </a:rPr>
              <a:t> X., Ugarte A., Walker R. (2019) </a:t>
            </a:r>
            <a:r>
              <a:rPr lang="en-GB" sz="1800" i="1" kern="100" dirty="0">
                <a:effectLst/>
              </a:rPr>
              <a:t>The Hidden Dimensions of Poverty</a:t>
            </a:r>
            <a:r>
              <a:rPr lang="en-GB" sz="1800" kern="100" dirty="0">
                <a:effectLst/>
              </a:rPr>
              <a:t>, Montreuil, ATD Fourth World Publications [online] </a:t>
            </a:r>
            <a:r>
              <a:rPr lang="en-GB" sz="1800" kern="100" dirty="0">
                <a:effectLst/>
                <a:hlinkClick r:id="rId3"/>
              </a:rPr>
              <a:t>https://www.atd-quartmonde.org/wp-content/uploads/2019/12/Hidden-Dimensions-of-Poverty-20-11-2019.pdf</a:t>
            </a:r>
            <a:endParaRPr lang="en-GB" sz="1800" kern="100" dirty="0">
              <a:effectLst/>
            </a:endParaRPr>
          </a:p>
          <a:p>
            <a:endParaRPr lang="en-GB" sz="1800" kern="100" dirty="0">
              <a:effectLst/>
            </a:endParaRPr>
          </a:p>
          <a:p>
            <a:r>
              <a:rPr lang="en-US" sz="1800" kern="100" dirty="0">
                <a:effectLst/>
              </a:rPr>
              <a:t>Farrell, J. R., &amp; Hill, R. P. (2018). Poverty research and measurement: making the case for consumption adequacy. </a:t>
            </a:r>
            <a:r>
              <a:rPr lang="en-US" sz="1800" i="1" kern="100" dirty="0">
                <a:effectLst/>
              </a:rPr>
              <a:t>Journal of Consumer Affairs</a:t>
            </a:r>
            <a:r>
              <a:rPr lang="en-US" sz="1800" kern="100" dirty="0">
                <a:effectLst/>
              </a:rPr>
              <a:t>, 52(3), 770-791.</a:t>
            </a:r>
          </a:p>
          <a:p>
            <a:endParaRPr lang="en-GB" sz="1800" kern="100" dirty="0">
              <a:effectLst/>
            </a:endParaRPr>
          </a:p>
          <a:p>
            <a:r>
              <a:rPr lang="en-GB" sz="1800" dirty="0"/>
              <a:t>Hamilton, K., </a:t>
            </a:r>
            <a:r>
              <a:rPr lang="en-GB" sz="1800" dirty="0" err="1"/>
              <a:t>Piacentini</a:t>
            </a:r>
            <a:r>
              <a:rPr lang="en-GB" sz="1800" dirty="0"/>
              <a:t>, M., Bannister, E., Barrios, A., Blocker, C.P., Coleman, C.A., </a:t>
            </a:r>
            <a:r>
              <a:rPr lang="en-GB" sz="1800" dirty="0" err="1"/>
              <a:t>Ekici</a:t>
            </a:r>
            <a:r>
              <a:rPr lang="en-GB" sz="1800" dirty="0"/>
              <a:t>, A., George, H., Hutton, M., </a:t>
            </a:r>
            <a:r>
              <a:rPr lang="en-GB" sz="1800" dirty="0" err="1"/>
              <a:t>Passerard</a:t>
            </a:r>
            <a:r>
              <a:rPr lang="en-GB" sz="1800" dirty="0"/>
              <a:t>, F., </a:t>
            </a:r>
            <a:r>
              <a:rPr lang="en-GB" sz="1800" dirty="0" err="1"/>
              <a:t>Saatcioglu</a:t>
            </a:r>
            <a:r>
              <a:rPr lang="en-GB" sz="1800" dirty="0"/>
              <a:t>, S. (2014). Poverty in Consumer Culture: Towards a Transformative Social Representation, </a:t>
            </a:r>
            <a:r>
              <a:rPr lang="en-GB" sz="1800" i="1" dirty="0"/>
              <a:t>Journal of Marketing Management, </a:t>
            </a:r>
            <a:r>
              <a:rPr lang="en-GB" sz="1800" dirty="0"/>
              <a:t>30,</a:t>
            </a:r>
            <a:r>
              <a:rPr lang="en-GB" sz="1800" i="1" dirty="0"/>
              <a:t> </a:t>
            </a:r>
            <a:r>
              <a:rPr lang="en-GB" sz="1800" dirty="0"/>
              <a:t>1833-1857.</a:t>
            </a:r>
          </a:p>
          <a:p>
            <a:endParaRPr lang="en-GB" sz="1800" dirty="0"/>
          </a:p>
          <a:p>
            <a:endParaRPr lang="en-US" sz="1800" dirty="0"/>
          </a:p>
        </p:txBody>
      </p:sp>
      <p:sp>
        <p:nvSpPr>
          <p:cNvPr id="3" name="Title 2">
            <a:extLst>
              <a:ext uri="{FF2B5EF4-FFF2-40B4-BE49-F238E27FC236}">
                <a16:creationId xmlns:a16="http://schemas.microsoft.com/office/drawing/2014/main" id="{D86F4307-F0D3-4D80-00C2-9161A0F69CD0}"/>
              </a:ext>
            </a:extLst>
          </p:cNvPr>
          <p:cNvSpPr>
            <a:spLocks noGrp="1"/>
          </p:cNvSpPr>
          <p:nvPr>
            <p:ph type="title"/>
          </p:nvPr>
        </p:nvSpPr>
        <p:spPr>
          <a:xfrm>
            <a:off x="1057656" y="548047"/>
            <a:ext cx="6073239" cy="1191529"/>
          </a:xfrm>
        </p:spPr>
        <p:txBody>
          <a:bodyPr>
            <a:noAutofit/>
          </a:bodyPr>
          <a:lstStyle/>
          <a:p>
            <a:r>
              <a:rPr lang="en-US" i="1" dirty="0"/>
              <a:t>References</a:t>
            </a:r>
          </a:p>
        </p:txBody>
      </p:sp>
    </p:spTree>
    <p:extLst>
      <p:ext uri="{BB962C8B-B14F-4D97-AF65-F5344CB8AC3E}">
        <p14:creationId xmlns:p14="http://schemas.microsoft.com/office/powerpoint/2010/main" val="4010403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7C75E2-A201-7DDC-A71B-A4D6928DD9A1}"/>
              </a:ext>
            </a:extLst>
          </p:cNvPr>
          <p:cNvSpPr>
            <a:spLocks noGrp="1"/>
          </p:cNvSpPr>
          <p:nvPr>
            <p:ph idx="1"/>
          </p:nvPr>
        </p:nvSpPr>
        <p:spPr>
          <a:xfrm>
            <a:off x="838200" y="1739576"/>
            <a:ext cx="10515600" cy="5856040"/>
          </a:xfrm>
        </p:spPr>
        <p:txBody>
          <a:bodyPr>
            <a:normAutofit/>
          </a:bodyPr>
          <a:lstStyle/>
          <a:p>
            <a:pPr>
              <a:lnSpc>
                <a:spcPct val="100000"/>
              </a:lnSpc>
            </a:pPr>
            <a:r>
              <a:rPr lang="en-US" sz="1800" dirty="0"/>
              <a:t>Hill, R.P. (2005). Do the Poor Deserve Less than Surfers? An Essay for the Special Issue on Vulnerable Consumers. </a:t>
            </a:r>
            <a:r>
              <a:rPr lang="en-US" sz="1800" i="1" dirty="0"/>
              <a:t>Journal of </a:t>
            </a:r>
            <a:r>
              <a:rPr lang="en-US" sz="1800" i="1" dirty="0" err="1"/>
              <a:t>Macromarketing</a:t>
            </a:r>
            <a:r>
              <a:rPr lang="en-US" sz="1800" dirty="0"/>
              <a:t>, 25 (December): 215–218.</a:t>
            </a:r>
            <a:endParaRPr lang="en-GB" sz="1800" dirty="0">
              <a:effectLst/>
            </a:endParaRPr>
          </a:p>
          <a:p>
            <a:pPr>
              <a:lnSpc>
                <a:spcPct val="100000"/>
              </a:lnSpc>
            </a:pPr>
            <a:endParaRPr lang="en-US" sz="1800" dirty="0"/>
          </a:p>
          <a:p>
            <a:pPr>
              <a:lnSpc>
                <a:spcPct val="100000"/>
              </a:lnSpc>
            </a:pPr>
            <a:r>
              <a:rPr lang="en-US" sz="1800" dirty="0"/>
              <a:t>Hutton, M., Corus, C. Dorsey, J. Minton, E., Roux, C., Blocker, C., and Zhang, J. (2022) Getting Real about Consumer Poverty: Transformative Action through Deep Processes. </a:t>
            </a:r>
            <a:r>
              <a:rPr lang="en-US" sz="1800" i="1" dirty="0"/>
              <a:t>Journal of Consumer Affairs</a:t>
            </a:r>
            <a:r>
              <a:rPr lang="en-US" sz="1800" dirty="0"/>
              <a:t>, 56(3); 1332-1355</a:t>
            </a:r>
          </a:p>
          <a:p>
            <a:pPr>
              <a:lnSpc>
                <a:spcPct val="100000"/>
              </a:lnSpc>
            </a:pPr>
            <a:endParaRPr lang="en-US" sz="1800" dirty="0"/>
          </a:p>
          <a:p>
            <a:pPr>
              <a:lnSpc>
                <a:spcPct val="100000"/>
              </a:lnSpc>
            </a:pPr>
            <a:r>
              <a:rPr lang="en-GB" sz="1800" dirty="0"/>
              <a:t>Hutton, M. (2016). Neither passive nor powerless: reframing economic vulnerability via resilient pathways, </a:t>
            </a:r>
            <a:r>
              <a:rPr lang="en-GB" sz="1800" i="1" dirty="0"/>
              <a:t>Journal of Marketing Management</a:t>
            </a:r>
            <a:r>
              <a:rPr lang="en-GB" sz="1800" dirty="0"/>
              <a:t>, 32(3-4); 252-274</a:t>
            </a:r>
          </a:p>
          <a:p>
            <a:pPr>
              <a:lnSpc>
                <a:spcPct val="100000"/>
              </a:lnSpc>
            </a:pPr>
            <a:endParaRPr lang="en-US" sz="1800" dirty="0"/>
          </a:p>
          <a:p>
            <a:pPr>
              <a:lnSpc>
                <a:spcPct val="100000"/>
              </a:lnSpc>
              <a:spcBef>
                <a:spcPts val="1200"/>
              </a:spcBef>
              <a:spcAft>
                <a:spcPts val="800"/>
              </a:spcAft>
            </a:pPr>
            <a:r>
              <a:rPr lang="en-GB" sz="1800" dirty="0">
                <a:effectLst/>
              </a:rPr>
              <a:t>Rank, M.R., </a:t>
            </a:r>
            <a:r>
              <a:rPr lang="en-GB" sz="1800" dirty="0" err="1">
                <a:effectLst/>
              </a:rPr>
              <a:t>Eppard</a:t>
            </a:r>
            <a:r>
              <a:rPr lang="en-GB" sz="1800" dirty="0">
                <a:effectLst/>
              </a:rPr>
              <a:t>, L.M., Bullock, H.E. (2021). </a:t>
            </a:r>
            <a:r>
              <a:rPr lang="en-GB" sz="1800" i="1" dirty="0">
                <a:effectLst/>
              </a:rPr>
              <a:t>Poorly Understood: What America Gets Wrong About Poverty</a:t>
            </a:r>
            <a:r>
              <a:rPr lang="en-GB" sz="1800" dirty="0">
                <a:effectLst/>
              </a:rPr>
              <a:t>, New York, NY: Oxford University Press</a:t>
            </a:r>
          </a:p>
          <a:p>
            <a:pPr>
              <a:lnSpc>
                <a:spcPct val="100000"/>
              </a:lnSpc>
              <a:spcBef>
                <a:spcPts val="1200"/>
              </a:spcBef>
              <a:spcAft>
                <a:spcPts val="800"/>
              </a:spcAft>
            </a:pPr>
            <a:endParaRPr lang="en-GB" sz="1800" dirty="0">
              <a:effectLst/>
            </a:endParaRPr>
          </a:p>
          <a:p>
            <a:endParaRPr lang="en-US" sz="1800" dirty="0"/>
          </a:p>
        </p:txBody>
      </p:sp>
      <p:sp>
        <p:nvSpPr>
          <p:cNvPr id="3" name="Title 2">
            <a:extLst>
              <a:ext uri="{FF2B5EF4-FFF2-40B4-BE49-F238E27FC236}">
                <a16:creationId xmlns:a16="http://schemas.microsoft.com/office/drawing/2014/main" id="{D86F4307-F0D3-4D80-00C2-9161A0F69CD0}"/>
              </a:ext>
            </a:extLst>
          </p:cNvPr>
          <p:cNvSpPr>
            <a:spLocks noGrp="1"/>
          </p:cNvSpPr>
          <p:nvPr>
            <p:ph type="title"/>
          </p:nvPr>
        </p:nvSpPr>
        <p:spPr>
          <a:xfrm>
            <a:off x="1057656" y="548047"/>
            <a:ext cx="6073239" cy="1191529"/>
          </a:xfrm>
        </p:spPr>
        <p:txBody>
          <a:bodyPr>
            <a:noAutofit/>
          </a:bodyPr>
          <a:lstStyle/>
          <a:p>
            <a:r>
              <a:rPr lang="en-US" i="1" dirty="0"/>
              <a:t>References</a:t>
            </a:r>
          </a:p>
        </p:txBody>
      </p:sp>
    </p:spTree>
    <p:extLst>
      <p:ext uri="{BB962C8B-B14F-4D97-AF65-F5344CB8AC3E}">
        <p14:creationId xmlns:p14="http://schemas.microsoft.com/office/powerpoint/2010/main" val="378856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86F4307-F0D3-4D80-00C2-9161A0F69CD0}"/>
              </a:ext>
            </a:extLst>
          </p:cNvPr>
          <p:cNvSpPr>
            <a:spLocks noGrp="1"/>
          </p:cNvSpPr>
          <p:nvPr>
            <p:ph type="title"/>
          </p:nvPr>
        </p:nvSpPr>
        <p:spPr>
          <a:xfrm>
            <a:off x="6677951" y="-24387"/>
            <a:ext cx="4156512" cy="1708244"/>
          </a:xfrm>
        </p:spPr>
        <p:txBody>
          <a:bodyPr anchor="ctr">
            <a:normAutofit/>
          </a:bodyPr>
          <a:lstStyle/>
          <a:p>
            <a:pPr algn="r"/>
            <a:r>
              <a:rPr lang="en-US" sz="4000" dirty="0"/>
              <a:t>Topic Overview</a:t>
            </a:r>
          </a:p>
        </p:txBody>
      </p:sp>
      <p:pic>
        <p:nvPicPr>
          <p:cNvPr id="5" name="Picture 4" descr="A white and purple paper flower&#10;&#10;Description automatically generated">
            <a:extLst>
              <a:ext uri="{FF2B5EF4-FFF2-40B4-BE49-F238E27FC236}">
                <a16:creationId xmlns:a16="http://schemas.microsoft.com/office/drawing/2014/main" id="{13845F89-841A-9960-A58F-3EEEA8677916}"/>
              </a:ext>
            </a:extLst>
          </p:cNvPr>
          <p:cNvPicPr>
            <a:picLocks noChangeAspect="1"/>
          </p:cNvPicPr>
          <p:nvPr/>
        </p:nvPicPr>
        <p:blipFill>
          <a:blip r:embed="rId3">
            <a:extLst>
              <a:ext uri="{28A0092B-C50C-407E-A947-70E740481C1C}">
                <a14:useLocalDpi xmlns:a14="http://schemas.microsoft.com/office/drawing/2010/main" val="0"/>
              </a:ext>
            </a:extLst>
          </a:blip>
          <a:srcRect l="4715" r="6396"/>
          <a:stretch/>
        </p:blipFill>
        <p:spPr>
          <a:xfrm>
            <a:off x="-1" y="-2"/>
            <a:ext cx="6096001" cy="6858002"/>
          </a:xfrm>
          <a:prstGeom prst="rect">
            <a:avLst/>
          </a:prstGeom>
        </p:spPr>
      </p:pic>
      <p:sp>
        <p:nvSpPr>
          <p:cNvPr id="2" name="Content Placeholder 1">
            <a:extLst>
              <a:ext uri="{FF2B5EF4-FFF2-40B4-BE49-F238E27FC236}">
                <a16:creationId xmlns:a16="http://schemas.microsoft.com/office/drawing/2014/main" id="{FE7C75E2-A201-7DDC-A71B-A4D6928DD9A1}"/>
              </a:ext>
            </a:extLst>
          </p:cNvPr>
          <p:cNvSpPr>
            <a:spLocks noGrp="1"/>
          </p:cNvSpPr>
          <p:nvPr>
            <p:ph idx="1"/>
          </p:nvPr>
        </p:nvSpPr>
        <p:spPr>
          <a:xfrm>
            <a:off x="6488495" y="1032017"/>
            <a:ext cx="5315712" cy="5222479"/>
          </a:xfrm>
        </p:spPr>
        <p:txBody>
          <a:bodyPr anchor="ctr">
            <a:normAutofit/>
          </a:bodyPr>
          <a:lstStyle/>
          <a:p>
            <a:pPr marL="457200" indent="-457200">
              <a:buFont typeface="+mj-lt"/>
              <a:buAutoNum type="arabicPeriod"/>
            </a:pPr>
            <a:r>
              <a:rPr lang="en-US" sz="2000" dirty="0">
                <a:solidFill>
                  <a:schemeClr val="tx1"/>
                </a:solidFill>
                <a:effectLst>
                  <a:outerShdw blurRad="38100" dist="38100" dir="2700000" algn="tl">
                    <a:srgbClr val="000000">
                      <a:alpha val="43137"/>
                    </a:srgbClr>
                  </a:outerShdw>
                </a:effectLst>
              </a:rPr>
              <a:t>Poverty, dimensions and income </a:t>
            </a:r>
          </a:p>
          <a:p>
            <a:pPr marL="457200" indent="-457200">
              <a:buFont typeface="+mj-lt"/>
              <a:buAutoNum type="arabicPeriod"/>
            </a:pPr>
            <a:r>
              <a:rPr lang="en-US" sz="2000" dirty="0">
                <a:solidFill>
                  <a:schemeClr val="tx1"/>
                </a:solidFill>
                <a:effectLst>
                  <a:outerShdw blurRad="38100" dist="38100" dir="2700000" algn="tl">
                    <a:srgbClr val="000000">
                      <a:alpha val="43137"/>
                    </a:srgbClr>
                  </a:outerShdw>
                </a:effectLst>
              </a:rPr>
              <a:t>“Myths” of poverty </a:t>
            </a:r>
          </a:p>
          <a:p>
            <a:pPr marL="457200" indent="-457200">
              <a:buFont typeface="+mj-lt"/>
              <a:buAutoNum type="arabicPeriod"/>
            </a:pPr>
            <a:r>
              <a:rPr lang="en-US" sz="2000" dirty="0">
                <a:solidFill>
                  <a:schemeClr val="tx1"/>
                </a:solidFill>
                <a:effectLst>
                  <a:outerShdw blurRad="38100" dist="38100" dir="2700000" algn="tl">
                    <a:srgbClr val="000000">
                      <a:alpha val="43137"/>
                    </a:srgbClr>
                  </a:outerShdw>
                </a:effectLst>
              </a:rPr>
              <a:t>Poverty in consumer culture</a:t>
            </a:r>
          </a:p>
          <a:p>
            <a:pPr marL="457200" indent="-457200">
              <a:buFont typeface="+mj-lt"/>
              <a:buAutoNum type="arabicPeriod"/>
            </a:pPr>
            <a:r>
              <a:rPr lang="en-US" sz="2000" dirty="0">
                <a:solidFill>
                  <a:schemeClr val="tx1"/>
                </a:solidFill>
                <a:effectLst>
                  <a:outerShdw blurRad="38100" dist="38100" dir="2700000" algn="tl">
                    <a:srgbClr val="000000">
                      <a:alpha val="43137"/>
                    </a:srgbClr>
                  </a:outerShdw>
                </a:effectLst>
              </a:rPr>
              <a:t>Poverty </a:t>
            </a:r>
            <a:r>
              <a:rPr lang="en-US" sz="2000" u="sng" dirty="0">
                <a:solidFill>
                  <a:schemeClr val="tx1"/>
                </a:solidFill>
                <a:effectLst>
                  <a:outerShdw blurRad="38100" dist="38100" dir="2700000" algn="tl">
                    <a:srgbClr val="000000">
                      <a:alpha val="43137"/>
                    </a:srgbClr>
                  </a:outerShdw>
                </a:effectLst>
              </a:rPr>
              <a:t>and</a:t>
            </a:r>
            <a:r>
              <a:rPr lang="en-US" sz="2000" dirty="0">
                <a:solidFill>
                  <a:schemeClr val="tx1"/>
                </a:solidFill>
                <a:effectLst>
                  <a:outerShdw blurRad="38100" dist="38100" dir="2700000" algn="tl">
                    <a:srgbClr val="000000">
                      <a:alpha val="43137"/>
                    </a:srgbClr>
                  </a:outerShdw>
                </a:effectLst>
              </a:rPr>
              <a:t> consumption</a:t>
            </a:r>
          </a:p>
          <a:p>
            <a:pPr marL="457200" indent="-457200">
              <a:buFont typeface="+mj-lt"/>
              <a:buAutoNum type="arabicPeriod"/>
            </a:pPr>
            <a:r>
              <a:rPr lang="en-US" sz="2000" dirty="0">
                <a:solidFill>
                  <a:schemeClr val="tx1"/>
                </a:solidFill>
                <a:effectLst>
                  <a:outerShdw blurRad="38100" dist="38100" dir="2700000" algn="tl">
                    <a:srgbClr val="000000">
                      <a:alpha val="43137"/>
                    </a:srgbClr>
                  </a:outerShdw>
                </a:effectLst>
              </a:rPr>
              <a:t>Major poverty issues examined in consumer research </a:t>
            </a:r>
          </a:p>
          <a:p>
            <a:pPr marL="457200" indent="-457200">
              <a:buFont typeface="+mj-lt"/>
              <a:buAutoNum type="arabicPeriod"/>
            </a:pPr>
            <a:r>
              <a:rPr lang="en-US" sz="2000" dirty="0">
                <a:solidFill>
                  <a:schemeClr val="tx1"/>
                </a:solidFill>
                <a:effectLst>
                  <a:outerShdw blurRad="38100" dist="38100" dir="2700000" algn="tl">
                    <a:srgbClr val="000000">
                      <a:alpha val="43137"/>
                    </a:srgbClr>
                  </a:outerShdw>
                </a:effectLst>
              </a:rPr>
              <a:t>Consumption adequacy and resource trajectories</a:t>
            </a:r>
          </a:p>
          <a:p>
            <a:pPr marL="457200" indent="-457200">
              <a:buFont typeface="+mj-lt"/>
              <a:buAutoNum type="arabicPeriod"/>
            </a:pPr>
            <a:r>
              <a:rPr lang="en-US" sz="2000" dirty="0">
                <a:solidFill>
                  <a:schemeClr val="tx1"/>
                </a:solidFill>
                <a:effectLst>
                  <a:outerShdw blurRad="38100" dist="38100" dir="2700000" algn="tl">
                    <a:srgbClr val="000000">
                      <a:alpha val="43137"/>
                    </a:srgbClr>
                  </a:outerShdw>
                </a:effectLst>
              </a:rPr>
              <a:t>Consumer well-being pathways</a:t>
            </a:r>
          </a:p>
          <a:p>
            <a:pPr marL="457200" indent="-457200">
              <a:buFont typeface="+mj-lt"/>
              <a:buAutoNum type="arabicPeriod"/>
            </a:pPr>
            <a:r>
              <a:rPr lang="en-US" sz="2000" dirty="0">
                <a:solidFill>
                  <a:schemeClr val="tx1"/>
                </a:solidFill>
                <a:effectLst>
                  <a:outerShdw blurRad="38100" dist="38100" dir="2700000" algn="tl">
                    <a:srgbClr val="000000">
                      <a:alpha val="43137"/>
                    </a:srgbClr>
                  </a:outerShdw>
                </a:effectLst>
              </a:rPr>
              <a:t>Questions for further consideration</a:t>
            </a:r>
          </a:p>
          <a:p>
            <a:endParaRPr lang="en-US" sz="1700" dirty="0"/>
          </a:p>
        </p:txBody>
      </p:sp>
    </p:spTree>
    <p:extLst>
      <p:ext uri="{BB962C8B-B14F-4D97-AF65-F5344CB8AC3E}">
        <p14:creationId xmlns:p14="http://schemas.microsoft.com/office/powerpoint/2010/main" val="415674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AA93-C6B0-E8B8-62D8-1F850D57BF6C}"/>
              </a:ext>
            </a:extLst>
          </p:cNvPr>
          <p:cNvSpPr>
            <a:spLocks noGrp="1"/>
          </p:cNvSpPr>
          <p:nvPr>
            <p:ph type="title"/>
          </p:nvPr>
        </p:nvSpPr>
        <p:spPr>
          <a:xfrm>
            <a:off x="838200" y="481585"/>
            <a:ext cx="10515600" cy="1139951"/>
          </a:xfrm>
        </p:spPr>
        <p:txBody>
          <a:bodyPr>
            <a:normAutofit/>
          </a:bodyPr>
          <a:lstStyle/>
          <a:p>
            <a:pPr algn="ctr"/>
            <a:r>
              <a:rPr lang="en-US" dirty="0"/>
              <a:t>Poverty</a:t>
            </a:r>
          </a:p>
        </p:txBody>
      </p:sp>
      <p:sp>
        <p:nvSpPr>
          <p:cNvPr id="3" name="Content Placeholder 2">
            <a:extLst>
              <a:ext uri="{FF2B5EF4-FFF2-40B4-BE49-F238E27FC236}">
                <a16:creationId xmlns:a16="http://schemas.microsoft.com/office/drawing/2014/main" id="{D2578C2E-64C2-F5A2-3546-03098181567E}"/>
              </a:ext>
            </a:extLst>
          </p:cNvPr>
          <p:cNvSpPr>
            <a:spLocks noGrp="1"/>
          </p:cNvSpPr>
          <p:nvPr>
            <p:ph idx="1"/>
          </p:nvPr>
        </p:nvSpPr>
        <p:spPr>
          <a:xfrm>
            <a:off x="301752" y="1825624"/>
            <a:ext cx="11231880" cy="4550791"/>
          </a:xfrm>
        </p:spPr>
        <p:txBody>
          <a:bodyPr>
            <a:normAutofit lnSpcReduction="10000"/>
          </a:bodyPr>
          <a:lstStyle/>
          <a:p>
            <a:r>
              <a:rPr lang="en-US" b="1" dirty="0"/>
              <a:t>Poverty</a:t>
            </a:r>
            <a:r>
              <a:rPr lang="en-US" dirty="0"/>
              <a:t> has often been understood as something that happens to other people (</a:t>
            </a:r>
            <a:r>
              <a:rPr lang="en-US" i="1" dirty="0"/>
              <a:t>them</a:t>
            </a:r>
            <a:r>
              <a:rPr lang="en-US" dirty="0"/>
              <a:t> </a:t>
            </a:r>
            <a:r>
              <a:rPr lang="en-US" u="sng" dirty="0"/>
              <a:t>not us</a:t>
            </a:r>
            <a:r>
              <a:rPr lang="en-US" dirty="0"/>
              <a:t>).</a:t>
            </a:r>
          </a:p>
          <a:p>
            <a:endParaRPr lang="en-US" dirty="0"/>
          </a:p>
          <a:p>
            <a:r>
              <a:rPr lang="en-US" dirty="0">
                <a:effectLst/>
              </a:rPr>
              <a:t>Yet evidence suggests that material insecurity is a widespread global issue in both affluent and less affluent nations.</a:t>
            </a:r>
          </a:p>
          <a:p>
            <a:endParaRPr lang="en-US" dirty="0"/>
          </a:p>
          <a:p>
            <a:r>
              <a:rPr lang="en-US" dirty="0">
                <a:effectLst/>
              </a:rPr>
              <a:t>To illustrate, in the USA 58% of the population will experience poverty at some point in their lives, with a further 76% of the population at “near” poverty levels at one point in the adult life span.  </a:t>
            </a:r>
          </a:p>
          <a:p>
            <a:pPr marL="0" indent="0">
              <a:buNone/>
            </a:pPr>
            <a:r>
              <a:rPr lang="en-US" dirty="0"/>
              <a:t>						                 </a:t>
            </a:r>
            <a:r>
              <a:rPr lang="en-US" sz="2000" dirty="0"/>
              <a:t>(Rank, </a:t>
            </a:r>
            <a:r>
              <a:rPr lang="en-US" sz="2000" dirty="0" err="1"/>
              <a:t>Eppard</a:t>
            </a:r>
            <a:r>
              <a:rPr lang="en-US" sz="2000" dirty="0"/>
              <a:t> &amp; Bullock, 2021)</a:t>
            </a:r>
          </a:p>
          <a:p>
            <a:endParaRPr lang="en-GB" dirty="0"/>
          </a:p>
        </p:txBody>
      </p:sp>
    </p:spTree>
    <p:extLst>
      <p:ext uri="{BB962C8B-B14F-4D97-AF65-F5344CB8AC3E}">
        <p14:creationId xmlns:p14="http://schemas.microsoft.com/office/powerpoint/2010/main" val="149188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AA93-C6B0-E8B8-62D8-1F850D57BF6C}"/>
              </a:ext>
            </a:extLst>
          </p:cNvPr>
          <p:cNvSpPr>
            <a:spLocks noGrp="1"/>
          </p:cNvSpPr>
          <p:nvPr>
            <p:ph type="title"/>
          </p:nvPr>
        </p:nvSpPr>
        <p:spPr>
          <a:xfrm>
            <a:off x="838200" y="681037"/>
            <a:ext cx="10515600" cy="891731"/>
          </a:xfrm>
        </p:spPr>
        <p:txBody>
          <a:bodyPr>
            <a:normAutofit fontScale="90000"/>
          </a:bodyPr>
          <a:lstStyle/>
          <a:p>
            <a:pPr algn="ctr"/>
            <a:r>
              <a:rPr lang="en-US" dirty="0"/>
              <a:t>Dimensions of Poverty</a:t>
            </a:r>
            <a:br>
              <a:rPr lang="en-US" dirty="0"/>
            </a:br>
            <a:endParaRPr lang="en-US" dirty="0"/>
          </a:p>
        </p:txBody>
      </p:sp>
      <p:sp>
        <p:nvSpPr>
          <p:cNvPr id="3" name="Content Placeholder 2">
            <a:extLst>
              <a:ext uri="{FF2B5EF4-FFF2-40B4-BE49-F238E27FC236}">
                <a16:creationId xmlns:a16="http://schemas.microsoft.com/office/drawing/2014/main" id="{D2578C2E-64C2-F5A2-3546-03098181567E}"/>
              </a:ext>
            </a:extLst>
          </p:cNvPr>
          <p:cNvSpPr>
            <a:spLocks noGrp="1"/>
          </p:cNvSpPr>
          <p:nvPr>
            <p:ph idx="1"/>
          </p:nvPr>
        </p:nvSpPr>
        <p:spPr>
          <a:xfrm>
            <a:off x="679704" y="1683532"/>
            <a:ext cx="11512296" cy="5343271"/>
          </a:xfrm>
        </p:spPr>
        <p:txBody>
          <a:bodyPr>
            <a:normAutofit/>
          </a:bodyPr>
          <a:lstStyle/>
          <a:p>
            <a:pPr marL="0" indent="0" algn="l">
              <a:buNone/>
            </a:pPr>
            <a:r>
              <a:rPr lang="en-GB" sz="2400" b="1" i="0" u="none" strike="noStrike" baseline="0" dirty="0">
                <a:solidFill>
                  <a:srgbClr val="403152"/>
                </a:solidFill>
              </a:rPr>
              <a:t>Core experience</a:t>
            </a:r>
          </a:p>
          <a:p>
            <a:pPr lvl="1">
              <a:buFont typeface="Wingdings" panose="05000000000000000000" pitchFamily="2" charset="2"/>
              <a:buChar char="Ø"/>
            </a:pPr>
            <a:r>
              <a:rPr lang="en-GB" sz="2000" b="0" i="1" u="none" strike="noStrike" baseline="0" dirty="0">
                <a:solidFill>
                  <a:srgbClr val="755C94"/>
                </a:solidFill>
              </a:rPr>
              <a:t>Disempowerment</a:t>
            </a:r>
          </a:p>
          <a:p>
            <a:pPr lvl="1">
              <a:buFont typeface="Wingdings" panose="05000000000000000000" pitchFamily="2" charset="2"/>
              <a:buChar char="Ø"/>
            </a:pPr>
            <a:r>
              <a:rPr lang="en-US" sz="2000" b="0" i="1" u="none" strike="noStrike" baseline="0" dirty="0">
                <a:solidFill>
                  <a:srgbClr val="755C94"/>
                </a:solidFill>
              </a:rPr>
              <a:t>Suffering in body, mind and heart</a:t>
            </a:r>
          </a:p>
          <a:p>
            <a:pPr lvl="1">
              <a:buFont typeface="Wingdings" panose="05000000000000000000" pitchFamily="2" charset="2"/>
              <a:buChar char="Ø"/>
            </a:pPr>
            <a:r>
              <a:rPr lang="en-GB" sz="2000" b="0" i="1" u="none" strike="noStrike" baseline="0" dirty="0">
                <a:solidFill>
                  <a:srgbClr val="755C94"/>
                </a:solidFill>
              </a:rPr>
              <a:t>Struggle and resistance</a:t>
            </a:r>
          </a:p>
          <a:p>
            <a:pPr lvl="1">
              <a:buFont typeface="Wingdings" panose="05000000000000000000" pitchFamily="2" charset="2"/>
              <a:buChar char="Ø"/>
            </a:pPr>
            <a:endParaRPr lang="en-GB" sz="2000" b="0" i="1" u="none" strike="noStrike" baseline="0" dirty="0">
              <a:solidFill>
                <a:srgbClr val="755C94"/>
              </a:solidFill>
            </a:endParaRPr>
          </a:p>
          <a:p>
            <a:pPr marL="0" indent="0" algn="l">
              <a:buNone/>
            </a:pPr>
            <a:r>
              <a:rPr lang="en-GB" sz="2400" b="1" i="0" u="none" strike="noStrike" baseline="0" dirty="0">
                <a:solidFill>
                  <a:srgbClr val="403152"/>
                </a:solidFill>
              </a:rPr>
              <a:t>Relational dynamics</a:t>
            </a:r>
          </a:p>
          <a:p>
            <a:pPr lvl="1">
              <a:buFont typeface="Wingdings" panose="05000000000000000000" pitchFamily="2" charset="2"/>
              <a:buChar char="Ø"/>
            </a:pPr>
            <a:r>
              <a:rPr lang="en-GB" sz="2000" b="0" i="1" u="none" strike="noStrike" baseline="0" dirty="0">
                <a:solidFill>
                  <a:srgbClr val="755C94"/>
                </a:solidFill>
              </a:rPr>
              <a:t>Institutional maltreatment</a:t>
            </a:r>
          </a:p>
          <a:p>
            <a:pPr lvl="1">
              <a:buFont typeface="Wingdings" panose="05000000000000000000" pitchFamily="2" charset="2"/>
              <a:buChar char="Ø"/>
            </a:pPr>
            <a:r>
              <a:rPr lang="en-GB" sz="2000" b="0" i="1" u="none" strike="noStrike" baseline="0" dirty="0">
                <a:solidFill>
                  <a:srgbClr val="755C94"/>
                </a:solidFill>
              </a:rPr>
              <a:t>Social maltreatment</a:t>
            </a:r>
          </a:p>
          <a:p>
            <a:pPr lvl="1">
              <a:buFont typeface="Wingdings" panose="05000000000000000000" pitchFamily="2" charset="2"/>
              <a:buChar char="Ø"/>
            </a:pPr>
            <a:r>
              <a:rPr lang="en-GB" sz="2000" b="0" i="1" u="none" strike="noStrike" baseline="0" dirty="0">
                <a:solidFill>
                  <a:srgbClr val="755C94"/>
                </a:solidFill>
              </a:rPr>
              <a:t>Unrecognised contributions</a:t>
            </a:r>
          </a:p>
          <a:p>
            <a:pPr lvl="1">
              <a:buFont typeface="Wingdings" panose="05000000000000000000" pitchFamily="2" charset="2"/>
              <a:buChar char="Ø"/>
            </a:pPr>
            <a:endParaRPr lang="en-GB" sz="2000" b="0" i="1" u="none" strike="noStrike" baseline="0" dirty="0">
              <a:solidFill>
                <a:srgbClr val="755C94"/>
              </a:solidFill>
            </a:endParaRPr>
          </a:p>
          <a:p>
            <a:pPr marL="0" indent="0" algn="l">
              <a:buNone/>
            </a:pPr>
            <a:r>
              <a:rPr lang="en-GB" sz="2400" b="1" i="0" u="none" strike="noStrike" baseline="0" dirty="0">
                <a:solidFill>
                  <a:srgbClr val="403152"/>
                </a:solidFill>
              </a:rPr>
              <a:t>Privations</a:t>
            </a:r>
          </a:p>
          <a:p>
            <a:pPr lvl="1">
              <a:buFont typeface="Wingdings" panose="05000000000000000000" pitchFamily="2" charset="2"/>
              <a:buChar char="Ø"/>
            </a:pPr>
            <a:r>
              <a:rPr lang="en-GB" sz="2000" b="0" i="1" u="none" strike="noStrike" baseline="0" dirty="0">
                <a:solidFill>
                  <a:srgbClr val="755C94"/>
                </a:solidFill>
              </a:rPr>
              <a:t>Lack of decent work</a:t>
            </a:r>
          </a:p>
          <a:p>
            <a:pPr lvl="1">
              <a:buFont typeface="Wingdings" panose="05000000000000000000" pitchFamily="2" charset="2"/>
              <a:buChar char="Ø"/>
            </a:pPr>
            <a:r>
              <a:rPr lang="en-GB" sz="2000" b="0" i="1" u="none" strike="noStrike" baseline="0" dirty="0">
                <a:solidFill>
                  <a:srgbClr val="755C94"/>
                </a:solidFill>
              </a:rPr>
              <a:t>Insufficient and insecure income</a:t>
            </a:r>
          </a:p>
          <a:p>
            <a:pPr lvl="1">
              <a:buFont typeface="Wingdings" panose="05000000000000000000" pitchFamily="2" charset="2"/>
              <a:buChar char="Ø"/>
            </a:pPr>
            <a:r>
              <a:rPr lang="en-GB" sz="2000" b="1" i="1" u="none" strike="noStrike" baseline="0" dirty="0">
                <a:solidFill>
                  <a:srgbClr val="755C94"/>
                </a:solidFill>
              </a:rPr>
              <a:t>Material and social deprivation</a:t>
            </a:r>
            <a:endParaRPr lang="en-GB" sz="2000" b="1" dirty="0">
              <a:solidFill>
                <a:srgbClr val="755C94"/>
              </a:solidFill>
            </a:endParaRPr>
          </a:p>
        </p:txBody>
      </p:sp>
      <p:sp>
        <p:nvSpPr>
          <p:cNvPr id="5" name="TextBox 4">
            <a:extLst>
              <a:ext uri="{FF2B5EF4-FFF2-40B4-BE49-F238E27FC236}">
                <a16:creationId xmlns:a16="http://schemas.microsoft.com/office/drawing/2014/main" id="{EDFE1D14-5443-8F56-0B81-E436DE8D946B}"/>
              </a:ext>
            </a:extLst>
          </p:cNvPr>
          <p:cNvSpPr txBox="1"/>
          <p:nvPr/>
        </p:nvSpPr>
        <p:spPr>
          <a:xfrm>
            <a:off x="9144000" y="1203436"/>
            <a:ext cx="6096000" cy="369332"/>
          </a:xfrm>
          <a:prstGeom prst="rect">
            <a:avLst/>
          </a:prstGeom>
          <a:noFill/>
        </p:spPr>
        <p:txBody>
          <a:bodyPr wrap="square">
            <a:spAutoFit/>
          </a:bodyPr>
          <a:lstStyle/>
          <a:p>
            <a:pPr marL="0" indent="0">
              <a:buNone/>
            </a:pPr>
            <a:r>
              <a:rPr lang="en-US" sz="1800" i="1" u="sng" dirty="0">
                <a:solidFill>
                  <a:srgbClr val="EFE8DC"/>
                </a:solidFill>
                <a:latin typeface="Lato" panose="020F0502020204030203" pitchFamily="34" charset="0"/>
                <a:ea typeface="Lato" panose="020F0502020204030203" pitchFamily="34" charset="0"/>
                <a:cs typeface="Lato" panose="020F0502020204030203" pitchFamily="34" charset="0"/>
              </a:rPr>
              <a:t>Source</a:t>
            </a:r>
            <a:r>
              <a:rPr lang="en-US" sz="1800" i="1" dirty="0">
                <a:solidFill>
                  <a:srgbClr val="EFE8DC"/>
                </a:solidFill>
                <a:latin typeface="Lato" panose="020F0502020204030203" pitchFamily="34" charset="0"/>
                <a:ea typeface="Lato" panose="020F0502020204030203" pitchFamily="34" charset="0"/>
                <a:cs typeface="Lato" panose="020F0502020204030203" pitchFamily="34" charset="0"/>
              </a:rPr>
              <a:t>: Bray et al (2019)</a:t>
            </a:r>
            <a:endParaRPr lang="en-GB" sz="1800" i="1" dirty="0">
              <a:solidFill>
                <a:srgbClr val="EFE8DC"/>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group of paper butterflies&#10;&#10;Description automatically generated">
            <a:extLst>
              <a:ext uri="{FF2B5EF4-FFF2-40B4-BE49-F238E27FC236}">
                <a16:creationId xmlns:a16="http://schemas.microsoft.com/office/drawing/2014/main" id="{9B830AF9-A320-F1CE-ED30-65F3293C7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506" y="2294468"/>
            <a:ext cx="4209244" cy="2880000"/>
          </a:xfrm>
          <a:prstGeom prst="rect">
            <a:avLst/>
          </a:prstGeom>
        </p:spPr>
      </p:pic>
    </p:spTree>
    <p:extLst>
      <p:ext uri="{BB962C8B-B14F-4D97-AF65-F5344CB8AC3E}">
        <p14:creationId xmlns:p14="http://schemas.microsoft.com/office/powerpoint/2010/main" val="420148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A733-655D-5808-F0DD-47957083FDF0}"/>
              </a:ext>
            </a:extLst>
          </p:cNvPr>
          <p:cNvSpPr>
            <a:spLocks noGrp="1"/>
          </p:cNvSpPr>
          <p:nvPr>
            <p:ph type="title"/>
          </p:nvPr>
        </p:nvSpPr>
        <p:spPr>
          <a:xfrm>
            <a:off x="691896" y="703889"/>
            <a:ext cx="10515600" cy="551887"/>
          </a:xfrm>
        </p:spPr>
        <p:txBody>
          <a:bodyPr>
            <a:noAutofit/>
          </a:bodyPr>
          <a:lstStyle/>
          <a:p>
            <a:pPr algn="ctr"/>
            <a:r>
              <a:rPr lang="en-US" dirty="0"/>
              <a:t>Dimensions of Poverty</a:t>
            </a:r>
            <a:br>
              <a:rPr lang="en-US" dirty="0"/>
            </a:br>
            <a:endParaRPr lang="en-GB" dirty="0"/>
          </a:p>
        </p:txBody>
      </p:sp>
      <p:pic>
        <p:nvPicPr>
          <p:cNvPr id="5" name="Picture 4">
            <a:extLst>
              <a:ext uri="{FF2B5EF4-FFF2-40B4-BE49-F238E27FC236}">
                <a16:creationId xmlns:a16="http://schemas.microsoft.com/office/drawing/2014/main" id="{97CDA211-ED96-78E2-7EF6-67C1A0BE510E}"/>
              </a:ext>
            </a:extLst>
          </p:cNvPr>
          <p:cNvPicPr>
            <a:picLocks noChangeAspect="1"/>
          </p:cNvPicPr>
          <p:nvPr/>
        </p:nvPicPr>
        <p:blipFill>
          <a:blip r:embed="rId3"/>
          <a:stretch>
            <a:fillRect/>
          </a:stretch>
        </p:blipFill>
        <p:spPr>
          <a:xfrm>
            <a:off x="2889505" y="1706881"/>
            <a:ext cx="6871232" cy="5151119"/>
          </a:xfrm>
          <a:prstGeom prst="rect">
            <a:avLst/>
          </a:prstGeom>
        </p:spPr>
      </p:pic>
      <p:sp>
        <p:nvSpPr>
          <p:cNvPr id="7" name="Content Placeholder 6">
            <a:extLst>
              <a:ext uri="{FF2B5EF4-FFF2-40B4-BE49-F238E27FC236}">
                <a16:creationId xmlns:a16="http://schemas.microsoft.com/office/drawing/2014/main" id="{084D2567-755F-E0DC-C933-63D7BE5EC137}"/>
              </a:ext>
            </a:extLst>
          </p:cNvPr>
          <p:cNvSpPr>
            <a:spLocks noGrp="1"/>
          </p:cNvSpPr>
          <p:nvPr>
            <p:ph idx="1"/>
          </p:nvPr>
        </p:nvSpPr>
        <p:spPr>
          <a:xfrm>
            <a:off x="17247" y="5961230"/>
            <a:ext cx="3023616" cy="385762"/>
          </a:xfrm>
        </p:spPr>
        <p:txBody>
          <a:bodyPr>
            <a:noAutofit/>
          </a:bodyPr>
          <a:lstStyle/>
          <a:p>
            <a:pPr marL="0" indent="0">
              <a:buNone/>
            </a:pPr>
            <a:r>
              <a:rPr lang="en-US" sz="1200" i="1" u="sng" dirty="0"/>
              <a:t>Source</a:t>
            </a:r>
            <a:r>
              <a:rPr lang="en-US" sz="1200" i="1" dirty="0"/>
              <a:t>: Bray et al (2019)</a:t>
            </a:r>
          </a:p>
          <a:p>
            <a:pPr marL="0" indent="0">
              <a:buNone/>
            </a:pPr>
            <a:r>
              <a:rPr lang="en-GB" sz="1200" i="1" dirty="0">
                <a:hlinkClick r:id="rId4"/>
              </a:rPr>
              <a:t>https://www.atd-quartmonde.org/wp-content/uploads/2019/12/Hidden-Dimensions-of-Poverty-20-11-2019.pdf</a:t>
            </a:r>
            <a:endParaRPr lang="en-GB" sz="1200" i="1" dirty="0"/>
          </a:p>
          <a:p>
            <a:pPr marL="0" indent="0">
              <a:buNone/>
            </a:pPr>
            <a:endParaRPr lang="en-GB" sz="1200" i="1" dirty="0"/>
          </a:p>
        </p:txBody>
      </p:sp>
    </p:spTree>
    <p:extLst>
      <p:ext uri="{BB962C8B-B14F-4D97-AF65-F5344CB8AC3E}">
        <p14:creationId xmlns:p14="http://schemas.microsoft.com/office/powerpoint/2010/main" val="207455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AA93-C6B0-E8B8-62D8-1F850D57BF6C}"/>
              </a:ext>
            </a:extLst>
          </p:cNvPr>
          <p:cNvSpPr>
            <a:spLocks noGrp="1"/>
          </p:cNvSpPr>
          <p:nvPr>
            <p:ph type="title"/>
          </p:nvPr>
        </p:nvSpPr>
        <p:spPr>
          <a:xfrm>
            <a:off x="838200" y="505968"/>
            <a:ext cx="10515600" cy="993648"/>
          </a:xfrm>
        </p:spPr>
        <p:txBody>
          <a:bodyPr>
            <a:normAutofit/>
          </a:bodyPr>
          <a:lstStyle/>
          <a:p>
            <a:pPr algn="ctr"/>
            <a:r>
              <a:rPr lang="en-GB" b="1" dirty="0">
                <a:latin typeface="Cambria" panose="02040503050406030204" pitchFamily="18" charset="0"/>
                <a:ea typeface="Cambria" panose="02040503050406030204" pitchFamily="18" charset="0"/>
              </a:rPr>
              <a:t> </a:t>
            </a:r>
            <a:r>
              <a:rPr lang="en-GB" b="1" dirty="0"/>
              <a:t>More than income</a:t>
            </a:r>
            <a:endParaRPr lang="en-US" dirty="0"/>
          </a:p>
        </p:txBody>
      </p:sp>
      <p:sp>
        <p:nvSpPr>
          <p:cNvPr id="3" name="Content Placeholder 2">
            <a:extLst>
              <a:ext uri="{FF2B5EF4-FFF2-40B4-BE49-F238E27FC236}">
                <a16:creationId xmlns:a16="http://schemas.microsoft.com/office/drawing/2014/main" id="{D2578C2E-64C2-F5A2-3546-03098181567E}"/>
              </a:ext>
            </a:extLst>
          </p:cNvPr>
          <p:cNvSpPr>
            <a:spLocks noGrp="1"/>
          </p:cNvSpPr>
          <p:nvPr>
            <p:ph idx="1"/>
          </p:nvPr>
        </p:nvSpPr>
        <p:spPr>
          <a:xfrm>
            <a:off x="3486912" y="1829208"/>
            <a:ext cx="8473440" cy="4522824"/>
          </a:xfrm>
        </p:spPr>
        <p:txBody>
          <a:bodyPr>
            <a:normAutofit fontScale="92500" lnSpcReduction="10000"/>
          </a:bodyPr>
          <a:lstStyle/>
          <a:p>
            <a:r>
              <a:rPr lang="en-GB" sz="3000" b="1" dirty="0">
                <a:solidFill>
                  <a:srgbClr val="524166"/>
                </a:solidFill>
              </a:rPr>
              <a:t>Income-based approaches </a:t>
            </a:r>
          </a:p>
          <a:p>
            <a:pPr lvl="1"/>
            <a:r>
              <a:rPr lang="en-US" dirty="0">
                <a:solidFill>
                  <a:srgbClr val="524166"/>
                </a:solidFill>
              </a:rPr>
              <a:t>S</a:t>
            </a:r>
            <a:r>
              <a:rPr lang="en-US" sz="2400" dirty="0">
                <a:solidFill>
                  <a:srgbClr val="524166"/>
                </a:solidFill>
              </a:rPr>
              <a:t>hortcomings of poverty measures used by governments and international organizations in capturing sufficient consumption levels (Farrell &amp; Hill, 2018)</a:t>
            </a:r>
            <a:endParaRPr lang="en-GB" dirty="0">
              <a:solidFill>
                <a:srgbClr val="524166"/>
              </a:solidFill>
            </a:endParaRPr>
          </a:p>
          <a:p>
            <a:endParaRPr lang="en-GB" sz="3000" dirty="0">
              <a:solidFill>
                <a:srgbClr val="524166"/>
              </a:solidFill>
            </a:endParaRPr>
          </a:p>
          <a:p>
            <a:r>
              <a:rPr lang="en-GB" sz="3000" dirty="0">
                <a:solidFill>
                  <a:srgbClr val="524166"/>
                </a:solidFill>
              </a:rPr>
              <a:t>Income-based studies focus almost exclusively on its correlates and characteristics</a:t>
            </a:r>
          </a:p>
          <a:p>
            <a:endParaRPr lang="en-GB" dirty="0">
              <a:solidFill>
                <a:srgbClr val="524166"/>
              </a:solidFill>
            </a:endParaRPr>
          </a:p>
          <a:p>
            <a:r>
              <a:rPr lang="en-GB" sz="3000" dirty="0">
                <a:solidFill>
                  <a:srgbClr val="524166"/>
                </a:solidFill>
              </a:rPr>
              <a:t>Does </a:t>
            </a:r>
            <a:r>
              <a:rPr lang="en-GB" sz="3000" u="sng" dirty="0">
                <a:solidFill>
                  <a:srgbClr val="524166"/>
                </a:solidFill>
              </a:rPr>
              <a:t>not</a:t>
            </a:r>
            <a:r>
              <a:rPr lang="en-GB" sz="3000" dirty="0">
                <a:solidFill>
                  <a:srgbClr val="524166"/>
                </a:solidFill>
              </a:rPr>
              <a:t> account for complex consumption processes</a:t>
            </a:r>
            <a:r>
              <a:rPr lang="en-GB" dirty="0">
                <a:solidFill>
                  <a:srgbClr val="524166"/>
                </a:solidFill>
              </a:rPr>
              <a:t> </a:t>
            </a:r>
          </a:p>
          <a:p>
            <a:pPr lvl="1"/>
            <a:r>
              <a:rPr lang="en-GB" sz="2200" dirty="0">
                <a:solidFill>
                  <a:srgbClr val="524166"/>
                </a:solidFill>
              </a:rPr>
              <a:t>e.g. intra-household </a:t>
            </a:r>
          </a:p>
          <a:p>
            <a:pPr marL="457200" lvl="1" indent="0">
              <a:buNone/>
            </a:pPr>
            <a:endParaRPr lang="en-GB" sz="2200" dirty="0">
              <a:solidFill>
                <a:schemeClr val="tx1">
                  <a:alpha val="80000"/>
                </a:schemeClr>
              </a:solidFill>
            </a:endParaRPr>
          </a:p>
          <a:p>
            <a:endParaRPr lang="en-GB" dirty="0"/>
          </a:p>
        </p:txBody>
      </p:sp>
      <p:pic>
        <p:nvPicPr>
          <p:cNvPr id="2050" name="Picture 2" descr="Deputy CEO among speakers at Consumer Vulnerability Conference - CCW">
            <a:extLst>
              <a:ext uri="{FF2B5EF4-FFF2-40B4-BE49-F238E27FC236}">
                <a16:creationId xmlns:a16="http://schemas.microsoft.com/office/drawing/2014/main" id="{E1517767-33E2-66D9-FC35-1D6743901D8E}"/>
              </a:ext>
            </a:extLst>
          </p:cNvPr>
          <p:cNvPicPr>
            <a:picLocks noChangeAspect="1" noChangeArrowheads="1"/>
          </p:cNvPicPr>
          <p:nvPr/>
        </p:nvPicPr>
        <p:blipFill rotWithShape="1">
          <a:blip r:embed="rId3">
            <a:duotone>
              <a:prstClr val="black"/>
              <a:srgbClr val="EFE8DC">
                <a:tint val="45000"/>
                <a:satMod val="400000"/>
              </a:srgbClr>
            </a:duoton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l="9960" r="9960"/>
          <a:stretch/>
        </p:blipFill>
        <p:spPr bwMode="auto">
          <a:xfrm>
            <a:off x="0" y="1222457"/>
            <a:ext cx="3340189" cy="3340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0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AA93-C6B0-E8B8-62D8-1F850D57BF6C}"/>
              </a:ext>
            </a:extLst>
          </p:cNvPr>
          <p:cNvSpPr>
            <a:spLocks noGrp="1"/>
          </p:cNvSpPr>
          <p:nvPr>
            <p:ph type="title"/>
          </p:nvPr>
        </p:nvSpPr>
        <p:spPr>
          <a:xfrm>
            <a:off x="838200" y="536448"/>
            <a:ext cx="10515600" cy="1097280"/>
          </a:xfrm>
        </p:spPr>
        <p:txBody>
          <a:bodyPr>
            <a:normAutofit/>
          </a:bodyPr>
          <a:lstStyle/>
          <a:p>
            <a:pPr algn="ctr"/>
            <a:r>
              <a:rPr lang="en-US" dirty="0"/>
              <a:t>Myths of poverty</a:t>
            </a:r>
          </a:p>
        </p:txBody>
      </p:sp>
      <p:sp>
        <p:nvSpPr>
          <p:cNvPr id="3" name="Content Placeholder 2">
            <a:extLst>
              <a:ext uri="{FF2B5EF4-FFF2-40B4-BE49-F238E27FC236}">
                <a16:creationId xmlns:a16="http://schemas.microsoft.com/office/drawing/2014/main" id="{D2578C2E-64C2-F5A2-3546-03098181567E}"/>
              </a:ext>
            </a:extLst>
          </p:cNvPr>
          <p:cNvSpPr>
            <a:spLocks noGrp="1"/>
          </p:cNvSpPr>
          <p:nvPr>
            <p:ph idx="1"/>
          </p:nvPr>
        </p:nvSpPr>
        <p:spPr>
          <a:xfrm>
            <a:off x="170687" y="1821684"/>
            <a:ext cx="8438026" cy="4749816"/>
          </a:xfrm>
        </p:spPr>
        <p:txBody>
          <a:bodyPr>
            <a:normAutofit lnSpcReduction="10000"/>
          </a:bodyPr>
          <a:lstStyle/>
          <a:p>
            <a:r>
              <a:rPr lang="en-US" b="1" dirty="0">
                <a:solidFill>
                  <a:srgbClr val="524166"/>
                </a:solidFill>
              </a:rPr>
              <a:t>BIGGEST myth</a:t>
            </a:r>
            <a:r>
              <a:rPr lang="en-US" dirty="0">
                <a:solidFill>
                  <a:srgbClr val="524166"/>
                </a:solidFill>
              </a:rPr>
              <a:t>:</a:t>
            </a:r>
          </a:p>
          <a:p>
            <a:pPr lvl="1"/>
            <a:r>
              <a:rPr lang="en-US" i="1" dirty="0">
                <a:solidFill>
                  <a:srgbClr val="524166"/>
                </a:solidFill>
              </a:rPr>
              <a:t>Those in poverty are somehow </a:t>
            </a:r>
            <a:r>
              <a:rPr lang="en-US" b="1" i="1" dirty="0">
                <a:solidFill>
                  <a:srgbClr val="524166"/>
                </a:solidFill>
              </a:rPr>
              <a:t>different</a:t>
            </a:r>
            <a:r>
              <a:rPr lang="en-US" i="1" dirty="0">
                <a:solidFill>
                  <a:srgbClr val="524166"/>
                </a:solidFill>
              </a:rPr>
              <a:t> from the typical person!</a:t>
            </a:r>
          </a:p>
          <a:p>
            <a:pPr lvl="1"/>
            <a:endParaRPr lang="en-US" dirty="0">
              <a:solidFill>
                <a:srgbClr val="524166"/>
              </a:solidFill>
            </a:endParaRPr>
          </a:p>
          <a:p>
            <a:r>
              <a:rPr lang="en-US" dirty="0">
                <a:solidFill>
                  <a:srgbClr val="524166"/>
                </a:solidFill>
              </a:rPr>
              <a:t>Other common myths of people experiencing poverty include:</a:t>
            </a:r>
          </a:p>
          <a:p>
            <a:endParaRPr lang="en-US" dirty="0">
              <a:solidFill>
                <a:srgbClr val="524166"/>
              </a:solidFill>
            </a:endParaRPr>
          </a:p>
          <a:p>
            <a:pPr lvl="1">
              <a:buFont typeface="Wingdings" panose="05000000000000000000" pitchFamily="2" charset="2"/>
              <a:buChar char="Ø"/>
            </a:pPr>
            <a:r>
              <a:rPr lang="en-US" dirty="0">
                <a:solidFill>
                  <a:srgbClr val="524166"/>
                </a:solidFill>
              </a:rPr>
              <a:t>They </a:t>
            </a:r>
            <a:r>
              <a:rPr lang="en-US" b="1" dirty="0">
                <a:solidFill>
                  <a:srgbClr val="524166"/>
                </a:solidFill>
              </a:rPr>
              <a:t>live </a:t>
            </a:r>
            <a:r>
              <a:rPr lang="en-US" dirty="0">
                <a:solidFill>
                  <a:srgbClr val="524166"/>
                </a:solidFill>
              </a:rPr>
              <a:t>in impoverished </a:t>
            </a:r>
            <a:r>
              <a:rPr lang="en-US" b="1" dirty="0">
                <a:solidFill>
                  <a:srgbClr val="524166"/>
                </a:solidFill>
              </a:rPr>
              <a:t>inner-city</a:t>
            </a:r>
            <a:r>
              <a:rPr lang="en-US" dirty="0">
                <a:solidFill>
                  <a:srgbClr val="524166"/>
                </a:solidFill>
              </a:rPr>
              <a:t> neighborhoods</a:t>
            </a:r>
          </a:p>
          <a:p>
            <a:pPr lvl="1">
              <a:buFont typeface="Wingdings" panose="05000000000000000000" pitchFamily="2" charset="2"/>
              <a:buChar char="Ø"/>
            </a:pPr>
            <a:r>
              <a:rPr lang="en-US" dirty="0">
                <a:solidFill>
                  <a:srgbClr val="524166"/>
                </a:solidFill>
              </a:rPr>
              <a:t>They are locked into a </a:t>
            </a:r>
            <a:r>
              <a:rPr lang="en-US" b="1" dirty="0">
                <a:solidFill>
                  <a:srgbClr val="524166"/>
                </a:solidFill>
              </a:rPr>
              <a:t>long-term</a:t>
            </a:r>
            <a:r>
              <a:rPr lang="en-US" dirty="0">
                <a:solidFill>
                  <a:srgbClr val="524166"/>
                </a:solidFill>
              </a:rPr>
              <a:t> cycle of poverty</a:t>
            </a:r>
          </a:p>
          <a:p>
            <a:pPr lvl="1">
              <a:buFont typeface="Wingdings" panose="05000000000000000000" pitchFamily="2" charset="2"/>
              <a:buChar char="Ø"/>
            </a:pPr>
            <a:r>
              <a:rPr lang="en-US" dirty="0">
                <a:solidFill>
                  <a:srgbClr val="524166"/>
                </a:solidFill>
              </a:rPr>
              <a:t>They should </a:t>
            </a:r>
            <a:r>
              <a:rPr lang="en-US" b="1" dirty="0">
                <a:solidFill>
                  <a:srgbClr val="524166"/>
                </a:solidFill>
              </a:rPr>
              <a:t>work harder</a:t>
            </a:r>
          </a:p>
          <a:p>
            <a:pPr lvl="1">
              <a:buFont typeface="Wingdings" panose="05000000000000000000" pitchFamily="2" charset="2"/>
              <a:buChar char="Ø"/>
            </a:pPr>
            <a:r>
              <a:rPr lang="en-US" dirty="0">
                <a:solidFill>
                  <a:srgbClr val="524166"/>
                </a:solidFill>
              </a:rPr>
              <a:t>They should have </a:t>
            </a:r>
            <a:r>
              <a:rPr lang="en-US" b="1" dirty="0">
                <a:solidFill>
                  <a:srgbClr val="524166"/>
                </a:solidFill>
              </a:rPr>
              <a:t>better </a:t>
            </a:r>
            <a:r>
              <a:rPr lang="en-US" dirty="0">
                <a:solidFill>
                  <a:srgbClr val="524166"/>
                </a:solidFill>
              </a:rPr>
              <a:t>financial management </a:t>
            </a:r>
            <a:r>
              <a:rPr lang="en-US" b="1" dirty="0">
                <a:solidFill>
                  <a:srgbClr val="524166"/>
                </a:solidFill>
              </a:rPr>
              <a:t>skills</a:t>
            </a:r>
          </a:p>
          <a:p>
            <a:pPr lvl="1">
              <a:buFont typeface="Wingdings" panose="05000000000000000000" pitchFamily="2" charset="2"/>
              <a:buChar char="Ø"/>
            </a:pPr>
            <a:r>
              <a:rPr lang="en-US" dirty="0">
                <a:solidFill>
                  <a:srgbClr val="524166"/>
                </a:solidFill>
              </a:rPr>
              <a:t>They need to make </a:t>
            </a:r>
            <a:r>
              <a:rPr lang="en-US" b="1" dirty="0">
                <a:solidFill>
                  <a:srgbClr val="524166"/>
                </a:solidFill>
              </a:rPr>
              <a:t>better decisions</a:t>
            </a:r>
          </a:p>
          <a:p>
            <a:pPr lvl="1"/>
            <a:endParaRPr lang="en-GB" dirty="0"/>
          </a:p>
        </p:txBody>
      </p:sp>
      <p:pic>
        <p:nvPicPr>
          <p:cNvPr id="5" name="Picture 4" descr="A magnifying glass with a pattern&#10;&#10;Description automatically generated">
            <a:extLst>
              <a:ext uri="{FF2B5EF4-FFF2-40B4-BE49-F238E27FC236}">
                <a16:creationId xmlns:a16="http://schemas.microsoft.com/office/drawing/2014/main" id="{30437F6C-FAE2-1C4E-1AF4-9651D686D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713" y="1821684"/>
            <a:ext cx="3440431" cy="3492000"/>
          </a:xfrm>
          <a:prstGeom prst="rect">
            <a:avLst/>
          </a:prstGeom>
        </p:spPr>
      </p:pic>
    </p:spTree>
    <p:extLst>
      <p:ext uri="{BB962C8B-B14F-4D97-AF65-F5344CB8AC3E}">
        <p14:creationId xmlns:p14="http://schemas.microsoft.com/office/powerpoint/2010/main" val="295850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9E1B-DBC0-E831-A522-C38EAFA8E798}"/>
              </a:ext>
            </a:extLst>
          </p:cNvPr>
          <p:cNvSpPr>
            <a:spLocks noGrp="1"/>
          </p:cNvSpPr>
          <p:nvPr>
            <p:ph type="title"/>
          </p:nvPr>
        </p:nvSpPr>
        <p:spPr>
          <a:xfrm>
            <a:off x="838200" y="487680"/>
            <a:ext cx="10515600" cy="1158240"/>
          </a:xfrm>
        </p:spPr>
        <p:txBody>
          <a:bodyPr/>
          <a:lstStyle/>
          <a:p>
            <a:pPr algn="ctr"/>
            <a:r>
              <a:rPr lang="en-US" dirty="0"/>
              <a:t>Understanding </a:t>
            </a:r>
            <a:r>
              <a:rPr lang="en-US" i="1" dirty="0"/>
              <a:t>consumer </a:t>
            </a:r>
            <a:r>
              <a:rPr lang="en-US" dirty="0"/>
              <a:t>poverty</a:t>
            </a:r>
            <a:endParaRPr lang="en-GB" dirty="0"/>
          </a:p>
        </p:txBody>
      </p:sp>
      <p:sp>
        <p:nvSpPr>
          <p:cNvPr id="3" name="Content Placeholder 2">
            <a:extLst>
              <a:ext uri="{FF2B5EF4-FFF2-40B4-BE49-F238E27FC236}">
                <a16:creationId xmlns:a16="http://schemas.microsoft.com/office/drawing/2014/main" id="{010ADF7F-4E51-3F6F-74F0-70FAF8D4BAFF}"/>
              </a:ext>
            </a:extLst>
          </p:cNvPr>
          <p:cNvSpPr>
            <a:spLocks noGrp="1"/>
          </p:cNvSpPr>
          <p:nvPr>
            <p:ph idx="1"/>
          </p:nvPr>
        </p:nvSpPr>
        <p:spPr>
          <a:xfrm>
            <a:off x="838200" y="1825625"/>
            <a:ext cx="11024616" cy="4351338"/>
          </a:xfrm>
        </p:spPr>
        <p:txBody>
          <a:bodyPr>
            <a:normAutofit/>
          </a:bodyPr>
          <a:lstStyle/>
          <a:p>
            <a:pPr marL="0" indent="0" algn="l">
              <a:buNone/>
            </a:pPr>
            <a:r>
              <a:rPr lang="en-US" sz="3600" b="0" i="1" u="none" strike="noStrike" baseline="0" dirty="0">
                <a:solidFill>
                  <a:srgbClr val="524166"/>
                </a:solidFill>
              </a:rPr>
              <a:t>“If ‘being poor’ once derived its meaning from the condition of being unemployed, today it draws its meaning primarily from the plight of a </a:t>
            </a:r>
            <a:r>
              <a:rPr lang="en-US" sz="3600" b="1" i="1" u="none" strike="noStrike" baseline="0" dirty="0">
                <a:solidFill>
                  <a:srgbClr val="524166"/>
                </a:solidFill>
              </a:rPr>
              <a:t>flawed consumer</a:t>
            </a:r>
            <a:r>
              <a:rPr lang="en-US" sz="3600" b="0" i="1" u="none" strike="noStrike" baseline="0" dirty="0">
                <a:solidFill>
                  <a:srgbClr val="524166"/>
                </a:solidFill>
              </a:rPr>
              <a:t>” </a:t>
            </a:r>
            <a:r>
              <a:rPr lang="en-US" b="0" i="0" u="none" strike="noStrike" baseline="0" dirty="0">
                <a:solidFill>
                  <a:srgbClr val="524166"/>
                </a:solidFill>
              </a:rPr>
              <a:t>(Bauman 2005)</a:t>
            </a:r>
          </a:p>
          <a:p>
            <a:pPr marL="0" indent="0" algn="l">
              <a:buNone/>
            </a:pPr>
            <a:endParaRPr lang="en-US" dirty="0">
              <a:solidFill>
                <a:srgbClr val="524166"/>
              </a:solidFill>
            </a:endParaRPr>
          </a:p>
          <a:p>
            <a:pPr algn="l"/>
            <a:r>
              <a:rPr lang="en-US" dirty="0">
                <a:solidFill>
                  <a:srgbClr val="524166"/>
                </a:solidFill>
              </a:rPr>
              <a:t>P</a:t>
            </a:r>
            <a:r>
              <a:rPr lang="en-US" b="0" i="0" u="none" strike="noStrike" baseline="0" dirty="0">
                <a:solidFill>
                  <a:srgbClr val="524166"/>
                </a:solidFill>
              </a:rPr>
              <a:t>overty should be understood as a dynamic concept that is considered relative to the societal norms and customs of a given </a:t>
            </a:r>
            <a:r>
              <a:rPr lang="en-GB" b="0" i="0" u="none" strike="noStrike" baseline="0" dirty="0">
                <a:solidFill>
                  <a:srgbClr val="524166"/>
                </a:solidFill>
              </a:rPr>
              <a:t>society </a:t>
            </a:r>
            <a:r>
              <a:rPr lang="en-GB" sz="2400" b="0" i="0" u="none" strike="noStrike" baseline="0" dirty="0">
                <a:solidFill>
                  <a:srgbClr val="524166"/>
                </a:solidFill>
              </a:rPr>
              <a:t>(Hamilton et al 2014)</a:t>
            </a:r>
            <a:endParaRPr lang="en-GB" sz="2400" dirty="0">
              <a:solidFill>
                <a:srgbClr val="524166"/>
              </a:solidFill>
            </a:endParaRPr>
          </a:p>
        </p:txBody>
      </p:sp>
    </p:spTree>
    <p:extLst>
      <p:ext uri="{BB962C8B-B14F-4D97-AF65-F5344CB8AC3E}">
        <p14:creationId xmlns:p14="http://schemas.microsoft.com/office/powerpoint/2010/main" val="264020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C699-D030-6703-FE53-331AE3BDF81F}"/>
              </a:ext>
            </a:extLst>
          </p:cNvPr>
          <p:cNvSpPr>
            <a:spLocks noGrp="1"/>
          </p:cNvSpPr>
          <p:nvPr>
            <p:ph type="title"/>
          </p:nvPr>
        </p:nvSpPr>
        <p:spPr>
          <a:xfrm>
            <a:off x="838200" y="500063"/>
            <a:ext cx="10515600" cy="1133666"/>
          </a:xfrm>
        </p:spPr>
        <p:txBody>
          <a:bodyPr/>
          <a:lstStyle/>
          <a:p>
            <a:pPr algn="ctr"/>
            <a:r>
              <a:rPr lang="en-IE" b="1" dirty="0"/>
              <a:t>Poverty in consumer culture</a:t>
            </a:r>
            <a:endParaRPr lang="en-GB" dirty="0"/>
          </a:p>
        </p:txBody>
      </p:sp>
      <p:sp>
        <p:nvSpPr>
          <p:cNvPr id="3" name="Content Placeholder 2">
            <a:extLst>
              <a:ext uri="{FF2B5EF4-FFF2-40B4-BE49-F238E27FC236}">
                <a16:creationId xmlns:a16="http://schemas.microsoft.com/office/drawing/2014/main" id="{5A7301BA-468D-675B-F155-05BB97A109AE}"/>
              </a:ext>
            </a:extLst>
          </p:cNvPr>
          <p:cNvSpPr>
            <a:spLocks noGrp="1"/>
          </p:cNvSpPr>
          <p:nvPr>
            <p:ph idx="1"/>
          </p:nvPr>
        </p:nvSpPr>
        <p:spPr/>
        <p:txBody>
          <a:bodyPr/>
          <a:lstStyle/>
          <a:p>
            <a:r>
              <a:rPr lang="en-IE" dirty="0"/>
              <a:t>Poverty is multi-dimensional and far-reaching.</a:t>
            </a:r>
          </a:p>
          <a:p>
            <a:endParaRPr lang="en-IE" dirty="0"/>
          </a:p>
          <a:p>
            <a:r>
              <a:rPr lang="en-IE" dirty="0"/>
              <a:t>The experience of poverty in consumer culture is manifested in a range of different contexts:</a:t>
            </a:r>
          </a:p>
          <a:p>
            <a:endParaRPr lang="en-IE" dirty="0"/>
          </a:p>
          <a:p>
            <a:pPr lvl="1"/>
            <a:r>
              <a:rPr lang="en-IE" dirty="0"/>
              <a:t>Rural &amp; urban poverty</a:t>
            </a:r>
          </a:p>
          <a:p>
            <a:pPr lvl="1"/>
            <a:r>
              <a:rPr lang="en-IE" dirty="0"/>
              <a:t>Enduring &amp; transient poverty</a:t>
            </a:r>
          </a:p>
          <a:p>
            <a:pPr lvl="1"/>
            <a:r>
              <a:rPr lang="en-IE" dirty="0"/>
              <a:t>The working poor &amp; the unemployed</a:t>
            </a:r>
          </a:p>
          <a:p>
            <a:pPr lvl="1"/>
            <a:r>
              <a:rPr lang="en-IE" dirty="0"/>
              <a:t>Hidden poverty &amp; more visible instances</a:t>
            </a:r>
            <a:endParaRPr lang="en-GB" dirty="0"/>
          </a:p>
        </p:txBody>
      </p:sp>
    </p:spTree>
    <p:extLst>
      <p:ext uri="{BB962C8B-B14F-4D97-AF65-F5344CB8AC3E}">
        <p14:creationId xmlns:p14="http://schemas.microsoft.com/office/powerpoint/2010/main" val="9956952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330ccdd-78fe-44d4-b8c6-46cff14d1fe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9D980F0A5E3F4E858A175FB7CD8225" ma:contentTypeVersion="18" ma:contentTypeDescription="Create a new document." ma:contentTypeScope="" ma:versionID="ad64f704c75a25dd0eaf0b468a42f896">
  <xsd:schema xmlns:xsd="http://www.w3.org/2001/XMLSchema" xmlns:xs="http://www.w3.org/2001/XMLSchema" xmlns:p="http://schemas.microsoft.com/office/2006/metadata/properties" xmlns:ns3="388177c4-5430-433b-949e-96e9b6223c16" xmlns:ns4="8330ccdd-78fe-44d4-b8c6-46cff14d1fed" targetNamespace="http://schemas.microsoft.com/office/2006/metadata/properties" ma:root="true" ma:fieldsID="3699945f979c6b3f2fd4448dfd23e53f" ns3:_="" ns4:_="">
    <xsd:import namespace="388177c4-5430-433b-949e-96e9b6223c16"/>
    <xsd:import namespace="8330ccdd-78fe-44d4-b8c6-46cff14d1fe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177c4-5430-433b-949e-96e9b6223c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30ccdd-78fe-44d4-b8c6-46cff14d1fe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0B82FA-E3BC-4BE4-8134-F075CD22ED88}">
  <ds:schemaRefs>
    <ds:schemaRef ds:uri="http://schemas.microsoft.com/office/infopath/2007/PartnerControls"/>
    <ds:schemaRef ds:uri="http://purl.org/dc/dcmitype/"/>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8330ccdd-78fe-44d4-b8c6-46cff14d1fed"/>
    <ds:schemaRef ds:uri="http://purl.org/dc/elements/1.1/"/>
    <ds:schemaRef ds:uri="388177c4-5430-433b-949e-96e9b6223c16"/>
    <ds:schemaRef ds:uri="http://purl.org/dc/terms/"/>
  </ds:schemaRefs>
</ds:datastoreItem>
</file>

<file path=customXml/itemProps2.xml><?xml version="1.0" encoding="utf-8"?>
<ds:datastoreItem xmlns:ds="http://schemas.openxmlformats.org/officeDocument/2006/customXml" ds:itemID="{985E1EA0-7878-4732-8C5F-EFE3964076EF}">
  <ds:schemaRefs>
    <ds:schemaRef ds:uri="http://schemas.microsoft.com/sharepoint/v3/contenttype/forms"/>
  </ds:schemaRefs>
</ds:datastoreItem>
</file>

<file path=customXml/itemProps3.xml><?xml version="1.0" encoding="utf-8"?>
<ds:datastoreItem xmlns:ds="http://schemas.openxmlformats.org/officeDocument/2006/customXml" ds:itemID="{41384656-DFCB-4294-A540-8A5BD3C04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177c4-5430-433b-949e-96e9b6223c16"/>
    <ds:schemaRef ds:uri="8330ccdd-78fe-44d4-b8c6-46cff14d1f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2974</TotalTime>
  <Words>2098</Words>
  <Application>Microsoft Office PowerPoint</Application>
  <PresentationFormat>Widescreen</PresentationFormat>
  <Paragraphs>197</Paragraphs>
  <Slides>19</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AdvOT569473da</vt:lpstr>
      <vt:lpstr>Arial</vt:lpstr>
      <vt:lpstr>Calibri</vt:lpstr>
      <vt:lpstr>Cambria</vt:lpstr>
      <vt:lpstr>Lato</vt:lpstr>
      <vt:lpstr>Lato Black</vt:lpstr>
      <vt:lpstr>Lato SemiBold</vt:lpstr>
      <vt:lpstr>Times New Roman</vt:lpstr>
      <vt:lpstr>TimesNewRomanMTStd</vt:lpstr>
      <vt:lpstr>Wingdings</vt:lpstr>
      <vt:lpstr>1_Office Theme</vt:lpstr>
      <vt:lpstr>2_Office Theme</vt:lpstr>
      <vt:lpstr> Consumer Poverty </vt:lpstr>
      <vt:lpstr>Topic Overview</vt:lpstr>
      <vt:lpstr>Poverty</vt:lpstr>
      <vt:lpstr>Dimensions of Poverty </vt:lpstr>
      <vt:lpstr>Dimensions of Poverty </vt:lpstr>
      <vt:lpstr> More than income</vt:lpstr>
      <vt:lpstr>Myths of poverty</vt:lpstr>
      <vt:lpstr>Understanding consumer poverty</vt:lpstr>
      <vt:lpstr>Poverty in consumer culture</vt:lpstr>
      <vt:lpstr>Poverty and Consumption</vt:lpstr>
      <vt:lpstr>Major poverty issues examined in  consumer research</vt:lpstr>
      <vt:lpstr>Major poverty issues examined in  consumer research</vt:lpstr>
      <vt:lpstr>Consumption adequacy</vt:lpstr>
      <vt:lpstr>Consumer experiences of poverty </vt:lpstr>
      <vt:lpstr>Consumer resource trajectories</vt:lpstr>
      <vt:lpstr>Resilient pathways for well-being</vt:lpstr>
      <vt:lpstr>Questions </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c:creator>
  <cp:lastModifiedBy>Dr Martina Goudie-Hutton</cp:lastModifiedBy>
  <cp:revision>88</cp:revision>
  <dcterms:created xsi:type="dcterms:W3CDTF">2024-02-08T00:02:46Z</dcterms:created>
  <dcterms:modified xsi:type="dcterms:W3CDTF">2024-08-01T12:37:14Z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0x010100279D980F0A5E3F4E858A175FB7CD8225</vt:lpwstr>
  </property>
</Properties>
</file>